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6" r:id="rId3"/>
    <p:sldId id="257" r:id="rId4"/>
    <p:sldId id="259" r:id="rId5"/>
    <p:sldId id="262" r:id="rId6"/>
    <p:sldId id="258" r:id="rId7"/>
    <p:sldId id="260" r:id="rId8"/>
    <p:sldId id="261" r:id="rId9"/>
    <p:sldId id="271" r:id="rId10"/>
    <p:sldId id="263" r:id="rId11"/>
    <p:sldId id="270" r:id="rId12"/>
    <p:sldId id="264" r:id="rId13"/>
    <p:sldId id="266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87164-2150-4A1F-81AC-5BEAC069E660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A239-3FDA-4E89-8203-5241C24D2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3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A239-3FDA-4E89-8203-5241C24D21E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BB00-E717-4608-96C4-DFAEBC6CF21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2748-5562-4A08-B7C0-B383E65BE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docs/default-source/blue-print/who-target-product-profiles-for-covid-19-vaccines.pdf?sfvrsn=1d5da7ca_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56895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Состояние разработки вакцин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 </a:t>
            </a:r>
            <a:r>
              <a:rPr lang="en-US" b="1" dirty="0" smtClean="0">
                <a:solidFill>
                  <a:srgbClr val="002060"/>
                </a:solidFill>
              </a:rPr>
              <a:t>SARS-CoV-2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2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Новиков Д.В., </a:t>
            </a:r>
            <a:r>
              <a:rPr lang="ru-RU" sz="2000" dirty="0" err="1" smtClean="0">
                <a:solidFill>
                  <a:schemeClr val="tx1"/>
                </a:solidFill>
              </a:rPr>
              <a:t>Мохонов</a:t>
            </a:r>
            <a:r>
              <a:rPr lang="ru-RU" sz="2000" dirty="0" smtClean="0">
                <a:solidFill>
                  <a:schemeClr val="tx1"/>
                </a:solidFill>
              </a:rPr>
              <a:t> В.В., </a:t>
            </a:r>
            <a:r>
              <a:rPr lang="ru-RU" sz="2000" dirty="0" err="1" smtClean="0">
                <a:solidFill>
                  <a:schemeClr val="tx1"/>
                </a:solidFill>
              </a:rPr>
              <a:t>Мохонова</a:t>
            </a:r>
            <a:r>
              <a:rPr lang="ru-RU" sz="2000" dirty="0" smtClean="0">
                <a:solidFill>
                  <a:schemeClr val="tx1"/>
                </a:solidFill>
              </a:rPr>
              <a:t> Е.В., Мелентьев Д.А., Лапин В.А., Новиков В.В.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Нижний Новгород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2020 г.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90872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ФБУН ННИИЭМ им.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а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кадемика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И.Н. Блохиной Роспотребнадзора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Лаборатория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иммунохимии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1525" y="0"/>
            <a:ext cx="752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Государственную регистрацию прошли три вакцины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80" y="1556792"/>
            <a:ext cx="9127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Вакцина «Спутник </a:t>
            </a:r>
            <a:r>
              <a:rPr lang="en-US" sz="2000" dirty="0" smtClean="0">
                <a:solidFill>
                  <a:srgbClr val="C00000"/>
                </a:solidFill>
              </a:rPr>
              <a:t>V»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smtClean="0"/>
              <a:t>ФГБУ «НИЦЭМ им. Н. Ф. </a:t>
            </a:r>
            <a:r>
              <a:rPr lang="ru-RU" sz="2000" dirty="0" err="1" smtClean="0"/>
              <a:t>Гамалеи</a:t>
            </a:r>
            <a:r>
              <a:rPr lang="ru-RU" sz="2000" dirty="0" smtClean="0"/>
              <a:t>» Минздрава России</a:t>
            </a:r>
          </a:p>
          <a:p>
            <a:pPr algn="ctr"/>
            <a:r>
              <a:rPr lang="ru-RU" sz="2000" dirty="0" smtClean="0"/>
              <a:t>Используются векторы на основе аденовирусов </a:t>
            </a:r>
            <a:r>
              <a:rPr lang="en-US" sz="2000" dirty="0" smtClean="0"/>
              <a:t>Ad5 </a:t>
            </a:r>
            <a:r>
              <a:rPr lang="ru-RU" sz="2000" dirty="0" smtClean="0"/>
              <a:t>и </a:t>
            </a:r>
            <a:r>
              <a:rPr lang="en-US" sz="2000" dirty="0" smtClean="0"/>
              <a:t>Ad26</a:t>
            </a:r>
            <a:r>
              <a:rPr lang="ru-RU" sz="2000" dirty="0" smtClean="0"/>
              <a:t>, несущие белок </a:t>
            </a:r>
            <a:r>
              <a:rPr lang="en-US" sz="2000" dirty="0" smtClean="0"/>
              <a:t>S.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01008"/>
            <a:ext cx="9092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</a:rPr>
              <a:t>ЭпиВакКорона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smtClean="0"/>
              <a:t>Государственный научный центр вирусологии и биотехнологии „Вектор“ Роспотребнадзора</a:t>
            </a:r>
          </a:p>
          <a:p>
            <a:pPr algn="ctr"/>
            <a:r>
              <a:rPr lang="ru-RU" sz="2000" dirty="0" smtClean="0"/>
              <a:t>Используются </a:t>
            </a:r>
            <a:r>
              <a:rPr lang="ru-RU" sz="2000" dirty="0" err="1" smtClean="0"/>
              <a:t>рекомбинантные</a:t>
            </a:r>
            <a:r>
              <a:rPr lang="ru-RU" sz="2000" dirty="0" smtClean="0"/>
              <a:t> антигены </a:t>
            </a:r>
            <a:r>
              <a:rPr lang="en-US" sz="2000" dirty="0" smtClean="0"/>
              <a:t>SARS-CoV-2.</a:t>
            </a:r>
            <a:endParaRPr lang="ru-RU" sz="2000" dirty="0" smtClean="0"/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Проходят клинические испытания третьей российской вакцины, разработанной в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ФГБНУ «ФНЦИРИП им. М. П. Чумакова РАН».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Используются инактивированные вирионы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SARS-CoV-2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Вакцина </a:t>
            </a:r>
            <a:r>
              <a:rPr lang="en-US" sz="2000" dirty="0" err="1" smtClean="0">
                <a:solidFill>
                  <a:srgbClr val="C00000"/>
                </a:solidFill>
              </a:rPr>
              <a:t>CanSino</a:t>
            </a:r>
            <a:r>
              <a:rPr lang="ru-RU" sz="2000" dirty="0" smtClean="0"/>
              <a:t>, </a:t>
            </a:r>
            <a:r>
              <a:rPr lang="ru-RU" sz="2000" dirty="0" err="1" smtClean="0"/>
              <a:t>фармкомпания</a:t>
            </a:r>
            <a:r>
              <a:rPr lang="ru-RU" sz="2000" dirty="0" smtClean="0"/>
              <a:t> </a:t>
            </a:r>
            <a:r>
              <a:rPr lang="en-US" sz="2000" dirty="0" err="1" smtClean="0"/>
              <a:t>CanSino</a:t>
            </a:r>
            <a:r>
              <a:rPr lang="en-US" sz="2000" dirty="0" smtClean="0"/>
              <a:t> Biologics Inc.</a:t>
            </a:r>
            <a:r>
              <a:rPr lang="ru-RU" sz="2000" dirty="0" smtClean="0"/>
              <a:t>, КНР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algn="ctr"/>
            <a:r>
              <a:rPr lang="ru-RU" sz="2000" dirty="0" smtClean="0"/>
              <a:t>Используются векторы на основе аденовируса </a:t>
            </a:r>
            <a:r>
              <a:rPr lang="en-US" sz="2000" dirty="0" smtClean="0"/>
              <a:t>Ad5 </a:t>
            </a:r>
            <a:r>
              <a:rPr lang="ru-RU" sz="2000" dirty="0" smtClean="0"/>
              <a:t>, несущие белок </a:t>
            </a:r>
            <a:r>
              <a:rPr lang="en-US" sz="2000" dirty="0" smtClean="0"/>
              <a:t>S. </a:t>
            </a:r>
            <a:endParaRPr lang="ru-RU" sz="2000" dirty="0" smtClean="0"/>
          </a:p>
          <a:p>
            <a:pPr algn="ctr"/>
            <a:r>
              <a:rPr lang="ru-RU" sz="2000" dirty="0" smtClean="0"/>
              <a:t>Одобрена к применению только в армии КНР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24744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ФБУН ННИИЭМ им. академика</a:t>
            </a:r>
            <a:br>
              <a:rPr lang="ru-RU" sz="3200" dirty="0" smtClean="0"/>
            </a:br>
            <a:r>
              <a:rPr lang="ru-RU" sz="3200" dirty="0" smtClean="0"/>
              <a:t> И.Н. Блохиной Роспотребнадзора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460" y="4365104"/>
            <a:ext cx="2571540" cy="13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Dionex\Desktop\VP1HB, VP6PB. 02.06.20\VP1HB, pH7,5 (6), x50 000; 2%FBK, pH7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528145" cy="26096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052736"/>
            <a:ext cx="59046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лаборатории иммунохимии ведутся работы по созданию универсальной платформы для получения вакцин на основе белка </a:t>
            </a:r>
            <a:r>
              <a:rPr lang="en-US" sz="2000" dirty="0" smtClean="0"/>
              <a:t>VP1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норовируса</a:t>
            </a:r>
            <a:r>
              <a:rPr lang="ru-RU" sz="2000" dirty="0" smtClean="0"/>
              <a:t>. Известно, что </a:t>
            </a:r>
            <a:r>
              <a:rPr lang="ru-RU" sz="2000" dirty="0" err="1" smtClean="0"/>
              <a:t>рекомбинантный</a:t>
            </a:r>
            <a:r>
              <a:rPr lang="ru-RU" sz="2000" dirty="0" smtClean="0"/>
              <a:t> </a:t>
            </a:r>
            <a:r>
              <a:rPr lang="en-US" sz="2000" dirty="0" smtClean="0"/>
              <a:t>VP1</a:t>
            </a:r>
            <a:r>
              <a:rPr lang="ru-RU" sz="2000" dirty="0" smtClean="0"/>
              <a:t> самостоятельно собирается в вирусоподобные частицы (ВПЧ). Замена </a:t>
            </a:r>
            <a:r>
              <a:rPr lang="ru-RU" sz="2000" dirty="0" err="1" smtClean="0"/>
              <a:t>С-концевой</a:t>
            </a:r>
            <a:r>
              <a:rPr lang="ru-RU" sz="2000" dirty="0" smtClean="0"/>
              <a:t> части белка </a:t>
            </a:r>
            <a:r>
              <a:rPr lang="en-US" sz="2000" dirty="0" smtClean="0"/>
              <a:t>VP1</a:t>
            </a:r>
            <a:r>
              <a:rPr lang="ru-RU" sz="2000" dirty="0" smtClean="0"/>
              <a:t> на интересующую, позволяет экспонировать антиген на поверхности ВПЧ. Такие ВПЧ способны вызывать сильный иммунный ответ на добавленный антиген после иммунизации. </a:t>
            </a:r>
            <a:r>
              <a:rPr lang="en-US" sz="2000" dirty="0" smtClean="0"/>
              <a:t>[Xia M., et al.</a:t>
            </a:r>
            <a:r>
              <a:rPr lang="ru-RU" sz="2000" dirty="0" smtClean="0"/>
              <a:t> </a:t>
            </a:r>
            <a:r>
              <a:rPr lang="it-IT" sz="2000" dirty="0" smtClean="0"/>
              <a:t>ACS Nano 2018, 12, 10665−10682</a:t>
            </a:r>
            <a:r>
              <a:rPr lang="en-US" sz="2000" dirty="0" smtClean="0"/>
              <a:t>].</a:t>
            </a:r>
            <a:r>
              <a:rPr lang="ru-RU" sz="2000" dirty="0" smtClean="0"/>
              <a:t> В рамках выполнения </a:t>
            </a:r>
            <a:r>
              <a:rPr lang="ru-RU" sz="2000" dirty="0" err="1" smtClean="0"/>
              <a:t>госзадания</a:t>
            </a:r>
            <a:r>
              <a:rPr lang="ru-RU" sz="2000" dirty="0" smtClean="0"/>
              <a:t> нами получен </a:t>
            </a:r>
            <a:r>
              <a:rPr lang="ru-RU" sz="2000" dirty="0" err="1" smtClean="0"/>
              <a:t>рекомбинантный</a:t>
            </a:r>
            <a:r>
              <a:rPr lang="ru-RU" sz="2000" dirty="0" smtClean="0"/>
              <a:t> </a:t>
            </a:r>
            <a:r>
              <a:rPr lang="en-US" sz="2000" dirty="0" smtClean="0"/>
              <a:t>VP1 </a:t>
            </a:r>
            <a:r>
              <a:rPr lang="ru-RU" sz="2000" dirty="0" err="1" smtClean="0"/>
              <a:t>норовируса</a:t>
            </a:r>
            <a:r>
              <a:rPr lang="ru-RU" sz="2000" dirty="0" smtClean="0"/>
              <a:t> и показана его способность собираться в ВПЧ (рис. 1). Имеющиеся наработки использованы для дизайна</a:t>
            </a:r>
            <a:r>
              <a:rPr lang="en-US" sz="2000" dirty="0" smtClean="0"/>
              <a:t> </a:t>
            </a:r>
            <a:r>
              <a:rPr lang="ru-RU" sz="2000" dirty="0" smtClean="0"/>
              <a:t>генетической конструкции, кодирующей </a:t>
            </a:r>
            <a:r>
              <a:rPr lang="ru-RU" sz="2000" dirty="0" err="1" smtClean="0"/>
              <a:t>химерный</a:t>
            </a:r>
            <a:r>
              <a:rPr lang="ru-RU" sz="2000" dirty="0" smtClean="0"/>
              <a:t> белок, состоящий из </a:t>
            </a:r>
            <a:r>
              <a:rPr lang="en-US" sz="2000" dirty="0" smtClean="0"/>
              <a:t>N-</a:t>
            </a:r>
            <a:r>
              <a:rPr lang="ru-RU" sz="2000" dirty="0" smtClean="0"/>
              <a:t>концевой части </a:t>
            </a:r>
            <a:r>
              <a:rPr lang="en-US" sz="2000" dirty="0" smtClean="0"/>
              <a:t>VP1 </a:t>
            </a:r>
            <a:r>
              <a:rPr lang="ru-RU" sz="2000" dirty="0" err="1" smtClean="0"/>
              <a:t>норовируса</a:t>
            </a:r>
            <a:r>
              <a:rPr lang="ru-RU" sz="2000" dirty="0" smtClean="0"/>
              <a:t>, слитой с </a:t>
            </a:r>
            <a:r>
              <a:rPr lang="en-US" sz="2000" dirty="0" smtClean="0"/>
              <a:t>RBD SARS-CoV-2 </a:t>
            </a:r>
            <a:r>
              <a:rPr lang="ru-RU" sz="2000" dirty="0" smtClean="0"/>
              <a:t>(рис. 2)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68187" y="3933056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Рис. 1 – ВПЧ, сформированные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 </a:t>
            </a:r>
            <a:r>
              <a:rPr lang="en-US" sz="1200" b="1" dirty="0" smtClean="0"/>
              <a:t>VP1 </a:t>
            </a:r>
            <a:r>
              <a:rPr lang="ru-RU" sz="1200" b="1" dirty="0" err="1" smtClean="0"/>
              <a:t>норовируса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8638" y="5949280"/>
            <a:ext cx="3021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Рис. 2 – Модель ВПЧ с экспонированным 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на поверхности </a:t>
            </a:r>
            <a:r>
              <a:rPr lang="en-US" sz="1200" b="1" dirty="0" smtClean="0"/>
              <a:t>RBD</a:t>
            </a:r>
            <a:r>
              <a:rPr lang="ru-RU" sz="1200" b="1" dirty="0" smtClean="0"/>
              <a:t> </a:t>
            </a:r>
            <a:r>
              <a:rPr lang="en-US" sz="1200" b="1" dirty="0" smtClean="0"/>
              <a:t>SARS-CoV-2</a:t>
            </a:r>
            <a:endParaRPr lang="ru-RU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247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Подобраны </a:t>
            </a:r>
            <a:r>
              <a:rPr lang="ru-RU" sz="3200" dirty="0" err="1" smtClean="0"/>
              <a:t>праймеры</a:t>
            </a:r>
            <a:r>
              <a:rPr lang="ru-RU" sz="3200" dirty="0" smtClean="0"/>
              <a:t> для амплификации </a:t>
            </a:r>
            <a:r>
              <a:rPr lang="ru-RU" sz="3200" dirty="0" err="1" smtClean="0"/>
              <a:t>кДНК</a:t>
            </a:r>
            <a:r>
              <a:rPr lang="ru-RU" sz="3200" dirty="0" smtClean="0"/>
              <a:t> </a:t>
            </a:r>
            <a:r>
              <a:rPr lang="en-US" sz="3200" dirty="0" smtClean="0"/>
              <a:t>RBD </a:t>
            </a:r>
            <a:r>
              <a:rPr lang="ru-RU" sz="3200" dirty="0" smtClean="0"/>
              <a:t>SAR</a:t>
            </a:r>
            <a:r>
              <a:rPr lang="en-US" sz="3200" dirty="0"/>
              <a:t>S</a:t>
            </a:r>
            <a:r>
              <a:rPr lang="ru-RU" sz="3200" dirty="0" smtClean="0"/>
              <a:t>-CoV-2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612887" cy="10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3600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1924050" cy="169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155679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Для амплификации нуклеотидной последовательности белка </a:t>
            </a:r>
            <a:r>
              <a:rPr lang="en-US" sz="2000" dirty="0" smtClean="0"/>
              <a:t>S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кодирующей RDB </a:t>
            </a:r>
            <a:r>
              <a:rPr lang="ru-RU" sz="2000" dirty="0" smtClean="0"/>
              <a:t>SAR</a:t>
            </a:r>
            <a:r>
              <a:rPr lang="en-US" sz="2000" dirty="0" smtClean="0"/>
              <a:t>S</a:t>
            </a:r>
            <a:r>
              <a:rPr lang="ru-RU" sz="2000" dirty="0" smtClean="0"/>
              <a:t>-CoV-2</a:t>
            </a:r>
            <a:r>
              <a:rPr lang="ru-RU" sz="2000" dirty="0" smtClean="0"/>
              <a:t>, были подобраны </a:t>
            </a:r>
            <a:r>
              <a:rPr lang="ru-RU" sz="2000" dirty="0" err="1" smtClean="0"/>
              <a:t>олигонуклеотиды</a:t>
            </a:r>
            <a:r>
              <a:rPr lang="ru-RU" sz="2000" dirty="0" smtClean="0"/>
              <a:t> </a:t>
            </a:r>
            <a:r>
              <a:rPr lang="en-US" sz="2000" dirty="0" smtClean="0"/>
              <a:t>SF </a:t>
            </a:r>
            <a:r>
              <a:rPr lang="ru-RU" sz="2000" dirty="0" smtClean="0"/>
              <a:t>и </a:t>
            </a:r>
            <a:r>
              <a:rPr lang="en-US" sz="2000" dirty="0" smtClean="0"/>
              <a:t>SR</a:t>
            </a:r>
            <a:r>
              <a:rPr lang="ru-RU" sz="2000" dirty="0" smtClean="0"/>
              <a:t>, фланкирующие данный регион. В работе использовали нуклеотидную последовательность </a:t>
            </a:r>
            <a:r>
              <a:rPr lang="ru-RU" sz="2000" dirty="0" smtClean="0"/>
              <a:t>SAR</a:t>
            </a:r>
            <a:r>
              <a:rPr lang="en-US" sz="2000" dirty="0"/>
              <a:t>S</a:t>
            </a:r>
            <a:r>
              <a:rPr lang="ru-RU" sz="2000" dirty="0" smtClean="0"/>
              <a:t>-CoV-2</a:t>
            </a:r>
            <a:r>
              <a:rPr lang="ru-RU" sz="2000" dirty="0" smtClean="0"/>
              <a:t>, зарегистрированную в </a:t>
            </a:r>
            <a:r>
              <a:rPr lang="en-US" sz="2000" dirty="0" err="1" smtClean="0"/>
              <a:t>GenBank</a:t>
            </a:r>
            <a:r>
              <a:rPr lang="en-US" sz="2000" dirty="0" smtClean="0"/>
              <a:t> </a:t>
            </a:r>
            <a:r>
              <a:rPr lang="ru-RU" sz="2000" dirty="0" smtClean="0"/>
              <a:t>под номером </a:t>
            </a:r>
            <a:r>
              <a:rPr lang="en-US" sz="2000" dirty="0" smtClean="0"/>
              <a:t>MT</a:t>
            </a:r>
            <a:r>
              <a:rPr lang="ru-RU" sz="2000" dirty="0" smtClean="0"/>
              <a:t>188341. Данные </a:t>
            </a:r>
            <a:r>
              <a:rPr lang="ru-RU" sz="2000" dirty="0" err="1" smtClean="0"/>
              <a:t>олигонуклеотиды</a:t>
            </a:r>
            <a:r>
              <a:rPr lang="ru-RU" sz="2000" dirty="0" smtClean="0"/>
              <a:t> позволили синтезировать методом ОТ-ПЦР фрагмент </a:t>
            </a:r>
            <a:r>
              <a:rPr lang="ru-RU" sz="2000" dirty="0" err="1" smtClean="0"/>
              <a:t>кДНК</a:t>
            </a:r>
            <a:r>
              <a:rPr lang="ru-RU" sz="2000" dirty="0" smtClean="0"/>
              <a:t> размером 789 п.о., содержащий нуклеотидную последовательность, кодирующую RDB</a:t>
            </a:r>
            <a:r>
              <a:rPr lang="en-US" sz="2000" dirty="0" smtClean="0"/>
              <a:t> </a:t>
            </a:r>
            <a:r>
              <a:rPr lang="ru-RU" sz="2000" dirty="0" err="1" smtClean="0"/>
              <a:t>изолята</a:t>
            </a:r>
            <a:r>
              <a:rPr lang="ru-RU" sz="2000" dirty="0" smtClean="0"/>
              <a:t> </a:t>
            </a:r>
            <a:r>
              <a:rPr lang="ru-RU" sz="2000" dirty="0" smtClean="0"/>
              <a:t>SAR</a:t>
            </a:r>
            <a:r>
              <a:rPr lang="en-US" sz="2000"/>
              <a:t>S</a:t>
            </a:r>
            <a:r>
              <a:rPr lang="ru-RU" sz="2000" smtClean="0"/>
              <a:t>-CoV-2</a:t>
            </a:r>
            <a:r>
              <a:rPr lang="ru-RU" sz="2000" dirty="0" smtClean="0"/>
              <a:t>, циркулирующего на территории Нижнего Новгорода.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79513" y="3789040"/>
            <a:ext cx="3312367" cy="425836"/>
            <a:chOff x="19797" y="24208"/>
            <a:chExt cx="53286" cy="2881"/>
          </a:xfrm>
        </p:grpSpPr>
        <p:sp>
          <p:nvSpPr>
            <p:cNvPr id="5" name="Прямоугольник 21"/>
            <p:cNvSpPr>
              <a:spLocks noChangeArrowheads="1"/>
            </p:cNvSpPr>
            <p:nvPr/>
          </p:nvSpPr>
          <p:spPr bwMode="auto">
            <a:xfrm>
              <a:off x="22677" y="24208"/>
              <a:ext cx="17782" cy="28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домен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VP1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норовируса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23"/>
            <p:cNvSpPr>
              <a:spLocks noChangeArrowheads="1"/>
            </p:cNvSpPr>
            <p:nvPr/>
          </p:nvSpPr>
          <p:spPr bwMode="auto">
            <a:xfrm>
              <a:off x="39371" y="24208"/>
              <a:ext cx="7069" cy="28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Hinge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24"/>
            <p:cNvSpPr>
              <a:spLocks noChangeArrowheads="1"/>
            </p:cNvSpPr>
            <p:nvPr/>
          </p:nvSpPr>
          <p:spPr bwMode="auto">
            <a:xfrm>
              <a:off x="46440" y="24208"/>
              <a:ext cx="17943" cy="28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RBD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домен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SARS-CoV-2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25"/>
            <p:cNvSpPr>
              <a:spLocks noChangeArrowheads="1"/>
            </p:cNvSpPr>
            <p:nvPr/>
          </p:nvSpPr>
          <p:spPr bwMode="auto">
            <a:xfrm>
              <a:off x="63296" y="24208"/>
              <a:ext cx="6906" cy="288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6xHis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ая соединительная линия 26"/>
            <p:cNvSpPr>
              <a:spLocks noChangeShapeType="1"/>
            </p:cNvSpPr>
            <p:nvPr/>
          </p:nvSpPr>
          <p:spPr bwMode="auto">
            <a:xfrm>
              <a:off x="70202" y="25649"/>
              <a:ext cx="28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ая соединительная линия 27"/>
            <p:cNvSpPr>
              <a:spLocks noChangeShapeType="1"/>
            </p:cNvSpPr>
            <p:nvPr/>
          </p:nvSpPr>
          <p:spPr bwMode="auto">
            <a:xfrm>
              <a:off x="19797" y="25649"/>
              <a:ext cx="28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631716" cy="170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247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Полученная </a:t>
            </a:r>
            <a:r>
              <a:rPr lang="ru-RU" sz="2800" dirty="0" err="1" smtClean="0"/>
              <a:t>кДНК</a:t>
            </a:r>
            <a:r>
              <a:rPr lang="ru-RU" sz="2800" dirty="0" smtClean="0"/>
              <a:t> </a:t>
            </a:r>
            <a:r>
              <a:rPr lang="en-US" sz="2800" dirty="0" smtClean="0"/>
              <a:t>RBD SARS-CoV-2</a:t>
            </a:r>
            <a:r>
              <a:rPr lang="ru-RU" sz="2800" dirty="0" smtClean="0"/>
              <a:t>, использована для построения генетических конструкций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384376" cy="21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24"/>
          <p:cNvSpPr>
            <a:spLocks noChangeArrowheads="1"/>
          </p:cNvSpPr>
          <p:nvPr/>
        </p:nvSpPr>
        <p:spPr bwMode="auto">
          <a:xfrm>
            <a:off x="179512" y="1268760"/>
            <a:ext cx="2448272" cy="35382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RBD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домен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SARS-CoV-2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8367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35699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1340768"/>
            <a:ext cx="5403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Конструкция </a:t>
            </a:r>
            <a:r>
              <a:rPr lang="ru-RU" b="1" dirty="0" smtClean="0">
                <a:solidFill>
                  <a:srgbClr val="002060"/>
                </a:solidFill>
              </a:rPr>
              <a:t>А</a:t>
            </a:r>
            <a:r>
              <a:rPr lang="ru-RU" dirty="0" smtClean="0"/>
              <a:t> предназначена для получения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рекомбинантного</a:t>
            </a:r>
            <a:r>
              <a:rPr lang="ru-RU" dirty="0" smtClean="0"/>
              <a:t> </a:t>
            </a:r>
            <a:r>
              <a:rPr lang="en-US" dirty="0" smtClean="0"/>
              <a:t>RBD SARS-CoV-2 </a:t>
            </a:r>
            <a:r>
              <a:rPr lang="ru-RU" dirty="0" smtClean="0"/>
              <a:t>в </a:t>
            </a:r>
            <a:r>
              <a:rPr lang="en-US" dirty="0" smtClean="0"/>
              <a:t>E. coli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 последующего использования в качестве антигена </a:t>
            </a:r>
          </a:p>
          <a:p>
            <a:pPr algn="ctr"/>
            <a:r>
              <a:rPr lang="ru-RU" dirty="0" smtClean="0"/>
              <a:t>в иммуноферментном анализе.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13491" y="3645024"/>
            <a:ext cx="52907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Конструкция </a:t>
            </a:r>
            <a:r>
              <a:rPr lang="ru-RU" b="1" dirty="0" smtClean="0">
                <a:solidFill>
                  <a:srgbClr val="C00000"/>
                </a:solidFill>
              </a:rPr>
              <a:t>Б</a:t>
            </a:r>
            <a:r>
              <a:rPr lang="ru-RU" dirty="0" smtClean="0"/>
              <a:t> представляет собой химеру между</a:t>
            </a:r>
          </a:p>
          <a:p>
            <a:pPr algn="ctr"/>
            <a:r>
              <a:rPr lang="ru-RU" dirty="0" smtClean="0"/>
              <a:t>отвечающим за </a:t>
            </a:r>
            <a:r>
              <a:rPr lang="ru-RU" dirty="0" err="1" smtClean="0"/>
              <a:t>самосборку</a:t>
            </a:r>
            <a:r>
              <a:rPr lang="ru-RU" dirty="0" smtClean="0"/>
              <a:t> вирусной частицы </a:t>
            </a:r>
          </a:p>
          <a:p>
            <a:pPr algn="ctr"/>
            <a:r>
              <a:rPr lang="en-US" dirty="0" smtClean="0"/>
              <a:t>S </a:t>
            </a:r>
            <a:r>
              <a:rPr lang="ru-RU" dirty="0" smtClean="0"/>
              <a:t>доменом </a:t>
            </a:r>
            <a:r>
              <a:rPr lang="en-US" dirty="0" smtClean="0"/>
              <a:t>VP1 </a:t>
            </a:r>
            <a:r>
              <a:rPr lang="ru-RU" dirty="0" err="1" smtClean="0"/>
              <a:t>норовируса</a:t>
            </a:r>
            <a:r>
              <a:rPr lang="ru-RU" dirty="0" smtClean="0"/>
              <a:t> и </a:t>
            </a:r>
            <a:r>
              <a:rPr lang="en-US" dirty="0" smtClean="0"/>
              <a:t>RBD SARS-CoV-2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Предназначена для получения </a:t>
            </a:r>
            <a:r>
              <a:rPr lang="ru-RU" dirty="0" err="1" smtClean="0"/>
              <a:t>рекомбинантного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белка, способного формировать вирусоподобные </a:t>
            </a:r>
          </a:p>
          <a:p>
            <a:pPr algn="ctr"/>
            <a:r>
              <a:rPr lang="ru-RU" dirty="0" smtClean="0"/>
              <a:t>частицы, </a:t>
            </a:r>
            <a:r>
              <a:rPr lang="ru-RU" dirty="0" err="1" smtClean="0"/>
              <a:t>презентирующие</a:t>
            </a:r>
            <a:r>
              <a:rPr lang="ru-RU" dirty="0" smtClean="0"/>
              <a:t> на своей поверхности</a:t>
            </a:r>
          </a:p>
          <a:p>
            <a:pPr algn="ctr"/>
            <a:r>
              <a:rPr lang="en-US" dirty="0" smtClean="0"/>
              <a:t>RBD SARS-CoV-2</a:t>
            </a:r>
            <a:r>
              <a:rPr lang="ru-RU" dirty="0" smtClean="0"/>
              <a:t>, для последующего использования </a:t>
            </a:r>
          </a:p>
          <a:p>
            <a:pPr algn="ctr"/>
            <a:r>
              <a:rPr lang="ru-RU" dirty="0" smtClean="0"/>
              <a:t>в качестве антигена в составе вакцины </a:t>
            </a:r>
          </a:p>
          <a:p>
            <a:pPr algn="ctr"/>
            <a:r>
              <a:rPr lang="ru-RU" dirty="0" smtClean="0"/>
              <a:t>для </a:t>
            </a:r>
            <a:r>
              <a:rPr lang="ru-RU" dirty="0" err="1" smtClean="0"/>
              <a:t>перорального</a:t>
            </a:r>
            <a:r>
              <a:rPr lang="ru-RU" dirty="0" smtClean="0"/>
              <a:t> применения.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296" y="980728"/>
            <a:ext cx="1080120" cy="218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268760"/>
            <a:ext cx="63367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Получены штаммы </a:t>
            </a:r>
            <a:r>
              <a:rPr lang="en-US" sz="2800" dirty="0" smtClean="0">
                <a:cs typeface="Times New Roman" pitchFamily="18" charset="0"/>
              </a:rPr>
              <a:t>E</a:t>
            </a:r>
            <a:r>
              <a:rPr lang="ru-RU" sz="2800" dirty="0" smtClean="0">
                <a:cs typeface="Times New Roman" pitchFamily="18" charset="0"/>
              </a:rPr>
              <a:t>. с</a:t>
            </a:r>
            <a:r>
              <a:rPr lang="en-US" sz="2800" dirty="0" err="1" smtClean="0">
                <a:cs typeface="Times New Roman" pitchFamily="18" charset="0"/>
              </a:rPr>
              <a:t>oli</a:t>
            </a:r>
            <a:r>
              <a:rPr lang="ru-RU" sz="2800" dirty="0" smtClean="0">
                <a:cs typeface="Times New Roman" pitchFamily="18" charset="0"/>
              </a:rPr>
              <a:t> - продуценты рекомбинантных </a:t>
            </a:r>
            <a:r>
              <a:rPr lang="en-US" sz="2800" dirty="0" smtClean="0"/>
              <a:t>RBD SARS-CoV-2 </a:t>
            </a:r>
            <a:r>
              <a:rPr lang="ru-RU" sz="2800" dirty="0" smtClean="0"/>
              <a:t> и </a:t>
            </a:r>
            <a:r>
              <a:rPr lang="en-US" sz="2800" dirty="0" smtClean="0">
                <a:cs typeface="Times New Roman" pitchFamily="18" charset="0"/>
              </a:rPr>
              <a:t>VP1</a:t>
            </a:r>
            <a:r>
              <a:rPr lang="ru-RU" sz="2800" dirty="0" smtClean="0">
                <a:cs typeface="Times New Roman" pitchFamily="18" charset="0"/>
              </a:rPr>
              <a:t>-</a:t>
            </a:r>
            <a:r>
              <a:rPr lang="en-US" sz="2800" dirty="0" smtClean="0"/>
              <a:t>RBD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>
                <a:cs typeface="Times New Roman" pitchFamily="18" charset="0"/>
              </a:rPr>
              <a:t>Проведена оптимизация экспрессии и очистки рекомбинантных белков.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cs typeface="Times New Roman" pitchFamily="18" charset="0"/>
              </a:rPr>
              <a:t>Подобраны условия и химические добавки для растворения </a:t>
            </a:r>
            <a:r>
              <a:rPr lang="ru-RU" sz="2800" dirty="0" err="1" smtClean="0">
                <a:cs typeface="Times New Roman" pitchFamily="18" charset="0"/>
              </a:rPr>
              <a:t>рекомбинантных</a:t>
            </a:r>
            <a:r>
              <a:rPr lang="ru-RU" sz="2800" dirty="0" smtClean="0">
                <a:cs typeface="Times New Roman" pitchFamily="18" charset="0"/>
              </a:rPr>
              <a:t> белков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100392" y="1988840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8424" y="177281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RBD</a:t>
            </a:r>
            <a:endParaRPr lang="ru-RU" b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24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Получены препараты </a:t>
            </a:r>
            <a:r>
              <a:rPr lang="ru-RU" sz="3200" b="1" dirty="0" err="1" smtClean="0">
                <a:solidFill>
                  <a:srgbClr val="002060"/>
                </a:solidFill>
              </a:rPr>
              <a:t>рекомбинантных</a:t>
            </a:r>
            <a:r>
              <a:rPr lang="ru-RU" sz="3200" b="1" dirty="0" smtClean="0">
                <a:solidFill>
                  <a:srgbClr val="002060"/>
                </a:solidFill>
              </a:rPr>
              <a:t> белков </a:t>
            </a:r>
            <a:r>
              <a:rPr lang="en-US" sz="3200" b="1" dirty="0" smtClean="0">
                <a:solidFill>
                  <a:srgbClr val="002060"/>
                </a:solidFill>
              </a:rPr>
              <a:t>RBD </a:t>
            </a:r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  <a:r>
              <a:rPr lang="en-US" sz="3200" b="1" dirty="0" smtClean="0">
                <a:solidFill>
                  <a:srgbClr val="002060"/>
                </a:solidFill>
                <a:cs typeface="Times New Roman" pitchFamily="18" charset="0"/>
              </a:rPr>
              <a:t>VP1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</a:rPr>
              <a:t>RBD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lum bright="19000" contrast="40000"/>
          </a:blip>
          <a:srcRect/>
          <a:stretch>
            <a:fillRect/>
          </a:stretch>
        </p:blipFill>
        <p:spPr bwMode="auto">
          <a:xfrm flipH="1">
            <a:off x="7236296" y="3789040"/>
            <a:ext cx="1152128" cy="24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8172400" y="4149080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06537" y="386104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VP1-RBD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820472" cy="172819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Установлено, что </a:t>
            </a:r>
            <a:r>
              <a:rPr lang="ru-RU" sz="2800" dirty="0" err="1" smtClean="0">
                <a:solidFill>
                  <a:srgbClr val="002060"/>
                </a:solidFill>
              </a:rPr>
              <a:t>рекомбинантный</a:t>
            </a:r>
            <a:r>
              <a:rPr lang="en-US" sz="2800" dirty="0" smtClean="0">
                <a:solidFill>
                  <a:srgbClr val="002060"/>
                </a:solidFill>
              </a:rPr>
              <a:t> RBD </a:t>
            </a:r>
            <a:r>
              <a:rPr lang="ru-RU" sz="2800" dirty="0" smtClean="0">
                <a:solidFill>
                  <a:srgbClr val="002060"/>
                </a:solidFill>
              </a:rPr>
              <a:t>распознается антителами, присутствующими в сыворотке крови переболевших </a:t>
            </a:r>
            <a:r>
              <a:rPr lang="en-US" sz="2800" dirty="0" smtClean="0">
                <a:solidFill>
                  <a:srgbClr val="002060"/>
                </a:solidFill>
              </a:rPr>
              <a:t>SARS-CoV-2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6408712" cy="1944216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2800" dirty="0" err="1" smtClean="0"/>
              <a:t>Рекомбинантный</a:t>
            </a:r>
            <a:r>
              <a:rPr lang="ru-RU" sz="2800" dirty="0" smtClean="0"/>
              <a:t> </a:t>
            </a:r>
            <a:r>
              <a:rPr lang="en-US" sz="2800" dirty="0" smtClean="0"/>
              <a:t>RBD</a:t>
            </a:r>
            <a:r>
              <a:rPr lang="ru-RU" sz="2800" dirty="0" smtClean="0"/>
              <a:t> использовали в качестве антигена для выявления </a:t>
            </a:r>
            <a:r>
              <a:rPr lang="en-US" sz="2800" dirty="0" err="1" smtClean="0"/>
              <a:t>IgG</a:t>
            </a:r>
            <a:r>
              <a:rPr lang="en-US" sz="2800" dirty="0" smtClean="0"/>
              <a:t> </a:t>
            </a:r>
            <a:r>
              <a:rPr lang="ru-RU" sz="2800" dirty="0" smtClean="0"/>
              <a:t>антител в сыворотке крови людей, переболевших</a:t>
            </a:r>
            <a:r>
              <a:rPr lang="en-US" sz="2800" dirty="0" smtClean="0"/>
              <a:t> SARS-CoV-2</a:t>
            </a:r>
            <a:r>
              <a:rPr lang="ru-RU" sz="2800" dirty="0" smtClean="0"/>
              <a:t>, методом ИФА. </a:t>
            </a:r>
            <a:endParaRPr lang="ru-RU" sz="2800" dirty="0"/>
          </a:p>
        </p:txBody>
      </p:sp>
      <p:pic>
        <p:nvPicPr>
          <p:cNvPr id="25602" name="Picture 2" descr="https://static1-velaeasy.readyplanet.com/www.swinethailand.com/images/content/original-143712486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6672"/>
            <a:ext cx="1941789" cy="129614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3573016"/>
            <a:ext cx="619268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algn="just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Проведены предварительные испытания токсичности используемой платформы. Мыши получали по 50 мкг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VP1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подкожно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интраназально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2400" dirty="0" smtClean="0"/>
              <a:t>До настоящего времени все мыши живы и не потеряли аппетит. Проводятся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подготовительные работы для испытания токсичности и иммуногенности </a:t>
            </a:r>
            <a:r>
              <a:rPr lang="en-US" sz="2400" dirty="0" smtClean="0">
                <a:cs typeface="Times New Roman" pitchFamily="18" charset="0"/>
              </a:rPr>
              <a:t>VP1</a:t>
            </a:r>
            <a:r>
              <a:rPr lang="ru-RU" sz="2400" dirty="0" smtClean="0">
                <a:cs typeface="Times New Roman" pitchFamily="18" charset="0"/>
              </a:rPr>
              <a:t>-</a:t>
            </a:r>
            <a:r>
              <a:rPr lang="en-US" sz="2400" dirty="0" smtClean="0"/>
              <a:t>RBD</a:t>
            </a:r>
            <a:r>
              <a:rPr lang="ru-RU" sz="2400" dirty="0" smtClean="0"/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4" descr="https://www.fondationbrigittebardot.fr/wp-content/uploads/2019/09/fbb-petition-experimentation-ani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025" y="2996952"/>
            <a:ext cx="2750975" cy="1800200"/>
          </a:xfrm>
          <a:prstGeom prst="rect">
            <a:avLst/>
          </a:prstGeom>
          <a:noFill/>
        </p:spPr>
      </p:pic>
      <p:pic>
        <p:nvPicPr>
          <p:cNvPr id="3074" name="Picture 2" descr="https://naked-science.ru/wp-content/uploads/2018/09/field_image_59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97153"/>
            <a:ext cx="2771800" cy="184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7"/>
            <a:ext cx="885698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Коллектив лаборатории иммунохимии выражает благодарность за помощь в проведении исследования сотрудникам:</a:t>
            </a:r>
          </a:p>
          <a:p>
            <a:pPr algn="just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/>
              <a:t>- Лаборатории молекулярной эпидемиологии вирусных   инфекций.</a:t>
            </a:r>
          </a:p>
          <a:p>
            <a:pPr>
              <a:buFontTx/>
              <a:buChar char="-"/>
            </a:pPr>
            <a:r>
              <a:rPr lang="ru-RU" sz="2400" dirty="0" smtClean="0"/>
              <a:t> Лаборатории </a:t>
            </a:r>
            <a:r>
              <a:rPr lang="ru-RU" sz="2400" dirty="0" err="1" smtClean="0"/>
              <a:t>метагеномики</a:t>
            </a:r>
            <a:r>
              <a:rPr lang="ru-RU" sz="2400" dirty="0" smtClean="0"/>
              <a:t> и молекулярной индикации патогенов.</a:t>
            </a:r>
          </a:p>
          <a:p>
            <a:pPr>
              <a:buFontTx/>
              <a:buChar char="-"/>
            </a:pPr>
            <a:r>
              <a:rPr lang="ru-RU" sz="2400" dirty="0" smtClean="0"/>
              <a:t> Приволжского окружного центра по профилактике и борьбе со СПИД.</a:t>
            </a:r>
          </a:p>
          <a:p>
            <a:pPr>
              <a:buFontTx/>
              <a:buChar char="-"/>
            </a:pPr>
            <a:r>
              <a:rPr lang="ru-RU" sz="2400" dirty="0" smtClean="0"/>
              <a:t> ФГБУ «НИЦЭМ им. Н.Ф. </a:t>
            </a:r>
            <a:r>
              <a:rPr lang="ru-RU" sz="2400" dirty="0" err="1" smtClean="0"/>
              <a:t>Гамалеи</a:t>
            </a:r>
            <a:r>
              <a:rPr lang="ru-RU" sz="2400" dirty="0" smtClean="0"/>
              <a:t>».</a:t>
            </a:r>
          </a:p>
          <a:p>
            <a:pPr>
              <a:buFontTx/>
              <a:buChar char="-"/>
            </a:pPr>
            <a:r>
              <a:rPr lang="ru-RU" sz="2400" dirty="0" smtClean="0"/>
              <a:t> ФГБУН институт молекулярной биологии    им. В.А. Энгельгардта. </a:t>
            </a:r>
          </a:p>
          <a:p>
            <a:pPr>
              <a:buFontTx/>
              <a:buChar char="-"/>
            </a:pPr>
            <a:r>
              <a:rPr lang="ru-RU" sz="2400" dirty="0" smtClean="0"/>
              <a:t> НПО по медицинским иммунобиологическим препаратам «</a:t>
            </a:r>
            <a:r>
              <a:rPr lang="ru-RU" sz="2400" dirty="0" err="1" smtClean="0"/>
              <a:t>Микроген</a:t>
            </a:r>
            <a:r>
              <a:rPr lang="ru-RU" sz="2400" dirty="0" smtClean="0"/>
              <a:t>».</a:t>
            </a:r>
          </a:p>
          <a:p>
            <a:pPr>
              <a:buFontTx/>
              <a:buChar char="-"/>
            </a:pPr>
            <a:r>
              <a:rPr lang="ru-RU" sz="2400" dirty="0" smtClean="0"/>
              <a:t> ННГУ им. Н.И. Лобачевского.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00811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SARS-CoV-2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5184576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конце декабря 2019 года появилась информация о загадочной пневмонии в  г. Ухане, китайской провинции </a:t>
            </a:r>
            <a:r>
              <a:rPr lang="ru-RU" dirty="0" err="1" smtClean="0">
                <a:solidFill>
                  <a:schemeClr val="tx1"/>
                </a:solidFill>
              </a:rPr>
              <a:t>Хубэй</a:t>
            </a:r>
            <a:r>
              <a:rPr lang="ru-RU" dirty="0" smtClean="0">
                <a:solidFill>
                  <a:schemeClr val="tx1"/>
                </a:solidFill>
              </a:rPr>
              <a:t>. Шесть месяцев спустя, в контексте более чем десяти миллионов случаев, ВОЗ  объявила пандемию COVID-19, которая превратилась в самый серьезный кризис общественного здравоохранения после «Испанки».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avatars.mds.yandex.net/get-zen_doc/1841592/pub_5d6b089935c8d800add16350_5d6b0902df944400acbcb78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349356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48264" y="5373216"/>
            <a:ext cx="93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г. Ухань</a:t>
            </a:r>
            <a:endParaRPr lang="ru-RU" dirty="0"/>
          </a:p>
        </p:txBody>
      </p:sp>
      <p:pic>
        <p:nvPicPr>
          <p:cNvPr id="12292" name="Picture 4" descr="https://fcgie.ru/uploads/posts/2020-01/157918182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226838"/>
            <a:ext cx="2448272" cy="1631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5283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 для индивидуальной защиты, так и для развития коллективного иммунитета на популяционном уровне, необходима разработка безопасной и эффективной вакцины от </a:t>
            </a:r>
            <a:r>
              <a:rPr lang="en-US" sz="3600" b="1" dirty="0" smtClean="0"/>
              <a:t>SARS-CoV-2</a:t>
            </a:r>
            <a:endParaRPr lang="ru-RU" sz="3600" b="1" dirty="0"/>
          </a:p>
        </p:txBody>
      </p:sp>
      <p:pic>
        <p:nvPicPr>
          <p:cNvPr id="11266" name="Picture 2" descr="https://img.7ya.ru/pub/img/24389/depositphotos_34594237_m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4304812"/>
            <a:ext cx="3816424" cy="2553188"/>
          </a:xfrm>
          <a:prstGeom prst="rect">
            <a:avLst/>
          </a:prstGeom>
          <a:noFill/>
        </p:spPr>
      </p:pic>
      <p:pic>
        <p:nvPicPr>
          <p:cNvPr id="11268" name="Picture 4" descr="https://st03.kakprosto.ru/images/article/2019/4/14/342100_5cb332359bb695cb332359bba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2472"/>
            <a:ext cx="3888432" cy="259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54726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Профилактика распространения SARS-CoV-2  в популяции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endParaRPr lang="ru-RU" sz="3200" dirty="0" smtClean="0"/>
          </a:p>
          <a:p>
            <a:r>
              <a:rPr lang="ru-RU" sz="3200" dirty="0" smtClean="0"/>
              <a:t>2. Профилактика клинических симптомов или тяжелого течения инфекции, требующих госпитализации</a:t>
            </a:r>
          </a:p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</p:txBody>
      </p:sp>
      <p:pic>
        <p:nvPicPr>
          <p:cNvPr id="10242" name="Picture 2" descr="http://otdeln.ru/wp-content/uploads/2020/03/foto-iz-otkrytyh-istochnikov-17-768x5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3134305" cy="2088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Целями вакцинации от SARS-CoV-2 являются:</a:t>
            </a:r>
          </a:p>
        </p:txBody>
      </p:sp>
      <p:pic>
        <p:nvPicPr>
          <p:cNvPr id="10244" name="Picture 4" descr="https://www.vkpress.ru/upload/iblock/ce4/ce42353c2da8e914a97487cdc59020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303404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Характеристики идеальной вакцины в соответствии с рекомендациями ВОЗ: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/>
              <a:t> - </a:t>
            </a:r>
            <a:r>
              <a:rPr lang="ru-RU" sz="2000" dirty="0" smtClean="0"/>
              <a:t>Безопасность для нескольких групп населения (например, детей, пожилых людей, беременных, лиц с ослабленным иммунитетом).</a:t>
            </a:r>
            <a:br>
              <a:rPr lang="ru-RU" sz="2000" dirty="0" smtClean="0"/>
            </a:br>
            <a:r>
              <a:rPr lang="ru-RU" sz="2000" dirty="0" smtClean="0"/>
              <a:t>- Отсутствие противопоказаний.</a:t>
            </a:r>
            <a:br>
              <a:rPr lang="ru-RU" sz="2000" dirty="0" smtClean="0"/>
            </a:br>
            <a:r>
              <a:rPr lang="ru-RU" sz="2000" dirty="0" smtClean="0"/>
              <a:t>- Наличие минимальных побочных эффектов (легких и проходящих).</a:t>
            </a:r>
            <a:br>
              <a:rPr lang="ru-RU" sz="2000" dirty="0" smtClean="0"/>
            </a:br>
            <a:r>
              <a:rPr lang="ru-RU" sz="2000" dirty="0" smtClean="0"/>
              <a:t>- Способность вызвать защитный иммунитет сразу после однократного приема, в идеале в течение 2 недель.</a:t>
            </a:r>
            <a:br>
              <a:rPr lang="ru-RU" sz="2000" dirty="0" smtClean="0"/>
            </a:br>
            <a:r>
              <a:rPr lang="ru-RU" sz="2000" dirty="0" smtClean="0"/>
              <a:t>- Отсутствие иммунопатологии. </a:t>
            </a:r>
            <a:r>
              <a:rPr lang="ru-RU" sz="2000" strike="sngStrike" dirty="0" smtClean="0"/>
              <a:t/>
            </a:r>
            <a:br>
              <a:rPr lang="ru-RU" sz="2000" strike="sngStrike" dirty="0" smtClean="0"/>
            </a:br>
            <a:r>
              <a:rPr lang="ru-RU" sz="2000" dirty="0" smtClean="0"/>
              <a:t>- Защита медицинских работников, сталкивающихся с высокими дозами вируса.</a:t>
            </a:r>
            <a:r>
              <a:rPr lang="ru-RU" sz="2000" strike="sngStrike" dirty="0" smtClean="0"/>
              <a:t/>
            </a:r>
            <a:br>
              <a:rPr lang="ru-RU" sz="2000" strike="sngStrike" dirty="0" smtClean="0"/>
            </a:br>
            <a:r>
              <a:rPr lang="ru-RU" sz="2000" dirty="0" smtClean="0"/>
              <a:t>- Длительная защита. Если необходима ревакцинация, то не чаще, чем раз в год.</a:t>
            </a:r>
            <a:br>
              <a:rPr lang="ru-RU" sz="2000" dirty="0" smtClean="0"/>
            </a:br>
            <a:r>
              <a:rPr lang="ru-RU" sz="2000" dirty="0" smtClean="0"/>
              <a:t>- Простота массового производства.</a:t>
            </a:r>
            <a:br>
              <a:rPr lang="ru-RU" sz="2000" dirty="0" smtClean="0"/>
            </a:br>
            <a:r>
              <a:rPr lang="ru-RU" sz="2000" dirty="0" smtClean="0"/>
              <a:t>- Стабильность при комнатной температуре (для упрощения транспортировки и хранения, что в свою очередь облегчает распространение и доступность).</a:t>
            </a:r>
            <a:br>
              <a:rPr lang="ru-RU" sz="2000" dirty="0" smtClean="0"/>
            </a:br>
            <a:r>
              <a:rPr lang="ru-RU" sz="2000" dirty="0" smtClean="0"/>
              <a:t>-  Применение в условиях, не требующих высококвалифицированных специалистов здравоохранения.</a:t>
            </a:r>
            <a:br>
              <a:rPr lang="ru-RU" sz="2000" dirty="0" smtClean="0"/>
            </a:br>
            <a:r>
              <a:rPr lang="ru-RU" sz="2000" dirty="0" smtClean="0"/>
              <a:t>- Возможность одновременного применения с другими вакцинами.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056" y="6453336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https://www.who.int/docs/default-source/blue-print/who-target-product-profiles-for-covid-19-vaccines.pdf?sfvrsn=1d5da7ca_5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0" y="1844824"/>
            <a:ext cx="45502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225689"/>
            <a:ext cx="4499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Известно, что при иммунизации животных белком </a:t>
            </a:r>
            <a:r>
              <a:rPr lang="ru-RU" dirty="0" err="1" smtClean="0"/>
              <a:t>Spike</a:t>
            </a:r>
            <a:r>
              <a:rPr lang="ru-RU" dirty="0" smtClean="0"/>
              <a:t> (S) против домена связывания с рецептором (</a:t>
            </a:r>
            <a:r>
              <a:rPr lang="en-US" dirty="0" smtClean="0"/>
              <a:t>RBD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вырабатываются нейтрализующие антитела, которые предотвращают инфицирование клеток хозяина.</a:t>
            </a:r>
          </a:p>
          <a:p>
            <a:pPr algn="just"/>
            <a:r>
              <a:rPr lang="ru-RU" dirty="0" smtClean="0"/>
              <a:t>   Схема механизма  действия нейтрализующих антител представлена на рисунке. Белок S связывается с рецептором (ACE2) и проникает в клетку-мишень посредством слияния мембран. Антитело против белка S способно эффективно блокировать связывание с рецептором ACE2, слияние мембран и проникновение SARS-CoV-2 в клетку.</a:t>
            </a:r>
          </a:p>
          <a:p>
            <a:pPr algn="just"/>
            <a:r>
              <a:rPr lang="ru-RU" dirty="0" smtClean="0"/>
              <a:t>     Вывод: наиболее подходящим антигеном для вакцины является белок </a:t>
            </a:r>
            <a:r>
              <a:rPr lang="en-US" dirty="0" smtClean="0"/>
              <a:t>S</a:t>
            </a:r>
            <a:r>
              <a:rPr lang="ru-RU" dirty="0" smtClean="0"/>
              <a:t> или его часть, которая содержит домен связывания с рецептором (RBD).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Только определенные типы антител против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SARS-CoV-2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являются нейтрализующими, т.е. могут предотвращать заражение вирусом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26917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/>
              <a:t>Calina</a:t>
            </a:r>
            <a:r>
              <a:rPr lang="en-US" sz="800" dirty="0" smtClean="0"/>
              <a:t> D. et al. https://doi.org/10.1007/s12026-020-09154-4</a:t>
            </a:r>
            <a:endParaRPr lang="ru-RU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94116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Во всем мире более 120 вакцин-кандидатов проходят доклинические и клинические испытания </a:t>
            </a:r>
            <a:r>
              <a:rPr lang="ru-RU" sz="2000" dirty="0"/>
              <a:t>1–3 фазы</a:t>
            </a:r>
            <a:r>
              <a:rPr lang="ru-RU" sz="2000" dirty="0" smtClean="0"/>
              <a:t>. Платформами для вакцин-кандидатов служат: инактивированные или живые аттенуированные вирусы; реплицирующиеся или </a:t>
            </a:r>
            <a:r>
              <a:rPr lang="ru-RU" sz="2000" dirty="0" err="1" smtClean="0"/>
              <a:t>нереплицирующиеся</a:t>
            </a:r>
            <a:r>
              <a:rPr lang="ru-RU" sz="2000" dirty="0" smtClean="0"/>
              <a:t> (ВПЧ) вирусные векторы, несущие </a:t>
            </a:r>
            <a:r>
              <a:rPr lang="en-US" sz="2000" dirty="0" smtClean="0"/>
              <a:t>S </a:t>
            </a:r>
            <a:r>
              <a:rPr lang="ru-RU" sz="2000" dirty="0" smtClean="0"/>
              <a:t>белок </a:t>
            </a:r>
            <a:r>
              <a:rPr lang="en-US" sz="2000" dirty="0" smtClean="0"/>
              <a:t>SARS-CoV-2</a:t>
            </a:r>
            <a:r>
              <a:rPr lang="ru-RU" sz="2000" dirty="0" smtClean="0"/>
              <a:t>; белки и пептиды </a:t>
            </a:r>
            <a:r>
              <a:rPr lang="en-US" sz="2000" dirty="0" smtClean="0"/>
              <a:t>SARS-CoV-2</a:t>
            </a:r>
            <a:r>
              <a:rPr lang="ru-RU" sz="2000" dirty="0" smtClean="0"/>
              <a:t> или кодирующие их нуклеиновые кислоты.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10999"/>
            <a:ext cx="5976663" cy="40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Требования к безопасности и эффективности оправдывают создание и испытание множества вакцин-кандидатов от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SARS-CoV-2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1936" y="4797152"/>
            <a:ext cx="2862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Poland G.A. et al. https://doi.org/10.1016/j.mayocp.2020.07.021</a:t>
            </a:r>
            <a:endParaRPr lang="ru-RU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637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1886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Вакцины-кандидаты, получившие одобрение ВОЗ к августу 2020 года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204" y="5805264"/>
            <a:ext cx="3563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Poland G.A. et al. https://doi.org/10.1016/j.mayocp.2020.07.021</a:t>
            </a: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6195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63536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80204" y="6611779"/>
            <a:ext cx="3563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Poland G.A. et al. https://doi.org/10.1016/j.mayocp.2020.07.021</a:t>
            </a: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969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Состояние разработки вакцин  от SARS-CoV-2</vt:lpstr>
      <vt:lpstr>SARS-CoV-2</vt:lpstr>
      <vt:lpstr>Как для индивидуальной защиты, так и для развития коллективного иммунитета на популяционном уровне, необходима разработка безопасной и эффективной вакцины от SARS-CoV-2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Государственную регистрацию прошли три вакцины</vt:lpstr>
      <vt:lpstr>ФБУН ННИИЭМ им. академика  И.Н. Блохиной Роспотребнадзора </vt:lpstr>
      <vt:lpstr>Подобраны праймеры для амплификации кДНК RBD SARS-CoV-2  </vt:lpstr>
      <vt:lpstr>Полученная кДНК RBD SARS-CoV-2, использована для построения генетических конструкций </vt:lpstr>
      <vt:lpstr>Получены препараты рекомбинантных белков RBD и VP1-RBD  </vt:lpstr>
      <vt:lpstr>Установлено, что рекомбинантный RBD распознается антителами, присутствующими в сыворотке крови переболевших SARS-CoV-2.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</dc:title>
  <dc:creator>Dionex</dc:creator>
  <cp:lastModifiedBy>Секретариат ФБУН ННИИЭМ</cp:lastModifiedBy>
  <cp:revision>82</cp:revision>
  <dcterms:created xsi:type="dcterms:W3CDTF">2020-10-13T09:52:27Z</dcterms:created>
  <dcterms:modified xsi:type="dcterms:W3CDTF">2020-10-16T07:14:50Z</dcterms:modified>
</cp:coreProperties>
</file>