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42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286" r:id="rId40"/>
    <p:sldId id="283" r:id="rId4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200" autoAdjust="0"/>
  </p:normalViewPr>
  <p:slideViewPr>
    <p:cSldViewPr>
      <p:cViewPr>
        <p:scale>
          <a:sx n="100" d="100"/>
          <a:sy n="100" d="100"/>
        </p:scale>
        <p:origin x="-95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06BA-B62F-454E-BD3D-04F2A72843EC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2A5AD-1DA1-442D-AAE5-AF990B0C7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2A5AD-1DA1-442D-AAE5-AF990B0C785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8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2A5AD-1DA1-442D-AAE5-AF990B0C785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DD3CD6-4B5D-40E2-80D8-80EA889ED4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D8769F9-824B-4079-B718-31C529F21B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9AB0F94-2331-4A01-81F1-A75CE03664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596317-C538-4951-AA15-8CD6A93344B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630848-7342-4579-A8AF-7CAC0C709D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5BE0009-671E-4143-B1B7-7C9233B6FC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D400B6-73DE-435C-86FA-AFE0156FBC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31814FF-AB78-43AF-A6EA-3BD91A5583A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6DCBFE4-7965-4702-992B-322905790D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F09AB70-0811-4974-AE1C-0F328A7C60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116E5E6-B750-464D-8415-96416B010F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EB496D-795B-4895-9B6E-2896B1022AA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528015D-8619-4004-B0E6-BF9B1D67564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3CB9AA9-7048-4E6C-855E-0E3F13097AA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F61C45D-8B6C-4943-B530-CD918D20588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63D55B-20B9-478A-BCB0-C5BCEFE2480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97DA9AB-A532-4AFE-A341-F27381D20DD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E2CFC90-6BCE-40BC-B74E-65247E181A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284179-9951-4AB9-BF92-9140844357C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69DEABA-44A9-43AA-8DE1-B90BCAA5846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E3C9E05-5A14-44D1-89CD-4A5860B41464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99F819-47B6-4EC8-8602-C941285609B5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2"/>
          <p:cNvPicPr/>
          <p:nvPr/>
        </p:nvPicPr>
        <p:blipFill>
          <a:blip r:embed="rId2">
            <a:alphaModFix amt="35000"/>
          </a:blip>
          <a:srcRect l="1191" r="1191" b="1776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6" r="116"/>
          <a:stretch/>
        </p:blipFill>
        <p:spPr>
          <a:xfrm>
            <a:off x="4335840" y="80280"/>
            <a:ext cx="3519360" cy="3002760"/>
          </a:xfrm>
          <a:prstGeom prst="rect">
            <a:avLst/>
          </a:prstGeom>
          <a:ln w="0">
            <a:noFill/>
          </a:ln>
        </p:spPr>
      </p:pic>
      <p:cxnSp>
        <p:nvCxnSpPr>
          <p:cNvPr id="52" name="Прямая соединительная линия 13"/>
          <p:cNvCxnSpPr/>
          <p:nvPr/>
        </p:nvCxnSpPr>
        <p:spPr>
          <a:xfrm flipV="1">
            <a:off x="4822200" y="1246320"/>
            <a:ext cx="928440" cy="70128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1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/>
          <p:cNvPicPr/>
          <p:nvPr/>
        </p:nvPicPr>
        <p:blipFill>
          <a:blip r:embed="rId4"/>
          <a:stretch/>
        </p:blipFill>
        <p:spPr>
          <a:xfrm>
            <a:off x="7911720" y="515160"/>
            <a:ext cx="3673800" cy="5000760"/>
          </a:xfrm>
          <a:prstGeom prst="rect">
            <a:avLst/>
          </a:prstGeom>
          <a:ln w="0">
            <a:noFill/>
          </a:ln>
        </p:spPr>
      </p:pic>
      <p:sp>
        <p:nvSpPr>
          <p:cNvPr id="114" name="TextBox 8"/>
          <p:cNvSpPr/>
          <p:nvPr/>
        </p:nvSpPr>
        <p:spPr>
          <a:xfrm>
            <a:off x="7898400" y="5591520"/>
            <a:ext cx="36738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Кожаев Василий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1911 – 1941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3"/>
          <p:cNvSpPr/>
          <p:nvPr/>
        </p:nvSpPr>
        <p:spPr>
          <a:xfrm>
            <a:off x="609588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0"/>
          <p:cNvSpPr/>
          <p:nvPr/>
        </p:nvSpPr>
        <p:spPr>
          <a:xfrm>
            <a:off x="2377440" y="865080"/>
            <a:ext cx="49280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Мой дедушка, Кожаев Василий Иванович, был призван  в действующую Армию 6 мая 1941г. Служил артиллеристом. Пропал без вести во время ужесточенного Смоленского сражения  (10 июля – 10 сентября 1941г.) при форсировании Днепра в начале августа  1941г.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2"/>
          <p:cNvPicPr/>
          <p:nvPr/>
        </p:nvPicPr>
        <p:blipFill>
          <a:blip r:embed="rId3"/>
          <a:stretch/>
        </p:blipFill>
        <p:spPr>
          <a:xfrm rot="5400000">
            <a:off x="-2272320" y="2272320"/>
            <a:ext cx="6877080" cy="233100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4"/>
          <p:cNvPicPr/>
          <p:nvPr/>
        </p:nvPicPr>
        <p:blipFill>
          <a:blip r:embed="rId4"/>
          <a:stretch/>
        </p:blipFill>
        <p:spPr>
          <a:xfrm>
            <a:off x="7799400" y="333000"/>
            <a:ext cx="3933000" cy="5295240"/>
          </a:xfrm>
          <a:prstGeom prst="rect">
            <a:avLst/>
          </a:prstGeom>
          <a:ln w="0">
            <a:noFill/>
          </a:ln>
        </p:spPr>
      </p:pic>
      <p:sp>
        <p:nvSpPr>
          <p:cNvPr id="121" name="TextBox 6"/>
          <p:cNvSpPr/>
          <p:nvPr/>
        </p:nvSpPr>
        <p:spPr>
          <a:xfrm>
            <a:off x="5955840" y="6396480"/>
            <a:ext cx="6235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8"/>
          <p:cNvSpPr/>
          <p:nvPr/>
        </p:nvSpPr>
        <p:spPr>
          <a:xfrm>
            <a:off x="1710000" y="534960"/>
            <a:ext cx="5979960" cy="506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7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Костюнин Сергей Антонович, был призван в действующую Армию 22.04.1942г. Служил телефонистом дивизиона 223 Гвардейского Пушечного Артиллерийского Минского Дважды Краснознаменного полка на Сталинградском, Центральном и Белорусском Фронтах. В сентябре 1943г. в боях под ст. Навля Орловской области был контужен.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Сержант Костюнин С.А. приказом  от 12 июня 1945 года № 022-Н награжден орденом «Красная Звезда» за проявленный героизм и отвагу в период наступательных операций на левом берегу реки Одер  и город Берлин  в апреле 1945г., когда  не взирая на сильный пулеметно-автоматный обстрел со стороны противника, производил ремонт и замену сгоревшей линии связи в непосредственной близости от переднего края противника, обеспечивая бесперебойную работу линии связи идущую с НП командира дивизиона  на передовую.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0"/>
          <p:cNvSpPr/>
          <p:nvPr/>
        </p:nvSpPr>
        <p:spPr>
          <a:xfrm>
            <a:off x="7799400" y="5628960"/>
            <a:ext cx="39330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Костюнин Сергей Антонович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tabLst>
                <a:tab pos="1971720" algn="l"/>
              </a:tabLst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1899 – 1983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2"/>
          <p:cNvPicPr/>
          <p:nvPr/>
        </p:nvPicPr>
        <p:blipFill>
          <a:blip r:embed="rId3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pic>
        <p:nvPicPr>
          <p:cNvPr id="127" name="Picutre 1"/>
          <p:cNvPicPr/>
          <p:nvPr/>
        </p:nvPicPr>
        <p:blipFill>
          <a:blip r:embed="rId4"/>
          <a:stretch/>
        </p:blipFill>
        <p:spPr>
          <a:xfrm>
            <a:off x="8506800" y="343440"/>
            <a:ext cx="3206160" cy="4681080"/>
          </a:xfrm>
          <a:prstGeom prst="rect">
            <a:avLst/>
          </a:prstGeom>
          <a:ln w="0">
            <a:noFill/>
          </a:ln>
        </p:spPr>
      </p:pic>
      <p:pic>
        <p:nvPicPr>
          <p:cNvPr id="128" name="Picutre 2"/>
          <p:cNvPicPr/>
          <p:nvPr/>
        </p:nvPicPr>
        <p:blipFill>
          <a:blip r:embed="rId5"/>
          <a:stretch/>
        </p:blipFill>
        <p:spPr>
          <a:xfrm>
            <a:off x="1682640" y="4543200"/>
            <a:ext cx="2681640" cy="1989360"/>
          </a:xfrm>
          <a:prstGeom prst="rect">
            <a:avLst/>
          </a:prstGeom>
          <a:ln w="0">
            <a:noFill/>
          </a:ln>
        </p:spPr>
      </p:pic>
      <p:sp>
        <p:nvSpPr>
          <p:cNvPr id="129" name="TextBox 9"/>
          <p:cNvSpPr/>
          <p:nvPr/>
        </p:nvSpPr>
        <p:spPr>
          <a:xfrm>
            <a:off x="1682640" y="264960"/>
            <a:ext cx="6704640" cy="423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Мой отец, Королев Виктор Иванович, летом 1941г. окончил среднюю школу-десятилетку в г. Горьком. В этом же году по исполнению 18 лет был мобилизован и направлен на обучение. В августе 1942г. окончил обучение в Краснознаменном учебном отряде подводного плавания имени С.М. Кирова (г. Махачкала) по специальности штурманский электрик. В сентябре 1942г. был направлен в 16-й Отдельный дивизион подводных лодок, который в марте 1943г. был передислоцирован в Белое море. Во время транспортирования подводных лодок в районе Вологда-Архангельск отразили налет немецких самолетов.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С марта 1943 по декабрь 1946гг. был приписан к Отряду вновь строящихся и капитально- ремонтирующихся кораблей Северного флота. Служил на подлодке М-214 штурманским электриком вплоть до 1948г. В 1944-1945гг. неоднократно выходил в море на сторожевых катерах типа СКР («Бриллиант», «Сапфир») для сопровождения транспорта, в том числе союзников, в должности электрика.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1"/>
          <p:cNvSpPr/>
          <p:nvPr/>
        </p:nvSpPr>
        <p:spPr>
          <a:xfrm>
            <a:off x="6047280" y="6288480"/>
            <a:ext cx="6093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5"/>
          <p:cNvSpPr/>
          <p:nvPr/>
        </p:nvSpPr>
        <p:spPr>
          <a:xfrm>
            <a:off x="4424400" y="4438800"/>
            <a:ext cx="402228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</a:rPr>
              <a:t>За боевые заслуги был награжден медалями «За оборону Советского Заполярья», «За победу над Германией в Великой Отечественной войне 1941—1945 гг.». Отмечен знаками: Ветеран-подводник, Ветеран Северного флота, Ветеран Карельского фронта.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7"/>
          <p:cNvSpPr/>
          <p:nvPr/>
        </p:nvSpPr>
        <p:spPr>
          <a:xfrm>
            <a:off x="8506800" y="5025240"/>
            <a:ext cx="3206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</a:rPr>
              <a:t>Королев Виктор Иванович 1923–2000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"/>
          <p:cNvPicPr/>
          <p:nvPr/>
        </p:nvPicPr>
        <p:blipFill>
          <a:blip r:embed="rId3"/>
          <a:stretch/>
        </p:blipFill>
        <p:spPr>
          <a:xfrm rot="5400000">
            <a:off x="-2300760" y="2022480"/>
            <a:ext cx="6877080" cy="2831040"/>
          </a:xfrm>
          <a:prstGeom prst="rect">
            <a:avLst/>
          </a:prstGeom>
          <a:ln w="0">
            <a:noFill/>
          </a:ln>
        </p:spPr>
      </p:pic>
      <p:pic>
        <p:nvPicPr>
          <p:cNvPr id="136" name="Picutre 1"/>
          <p:cNvPicPr/>
          <p:nvPr/>
        </p:nvPicPr>
        <p:blipFill>
          <a:blip r:embed="rId4"/>
          <a:stretch/>
        </p:blipFill>
        <p:spPr>
          <a:xfrm>
            <a:off x="8067960" y="332280"/>
            <a:ext cx="3644640" cy="4806000"/>
          </a:xfrm>
          <a:prstGeom prst="rect">
            <a:avLst/>
          </a:prstGeom>
          <a:ln w="0">
            <a:noFill/>
          </a:ln>
        </p:spPr>
      </p:pic>
      <p:sp>
        <p:nvSpPr>
          <p:cNvPr id="137" name="TextBox 8"/>
          <p:cNvSpPr/>
          <p:nvPr/>
        </p:nvSpPr>
        <p:spPr>
          <a:xfrm>
            <a:off x="1831680" y="332280"/>
            <a:ext cx="623556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Моя мама, Митронина (Королева) Любовь Стахиевна, после окончания в 1942г. Горьковского университета работала на Горьковской областной станции переливания крови в должности врача- лаборанта и до окончания войны участвовала в заготовке крови для фронта и эвакогоспиталей.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Горьковской станцией переливания крови за время войны было заготовлено и отправлено на фронт и в эвакогоспитали 113 тонн консервированной крови.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</a:rPr>
              <a:t>Награждена медалью «За доблестный труд в Великой Отечественной войне 1941—1945 гг.»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2"/>
          <p:cNvSpPr/>
          <p:nvPr/>
        </p:nvSpPr>
        <p:spPr>
          <a:xfrm>
            <a:off x="8067960" y="5139000"/>
            <a:ext cx="36446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</a:rPr>
              <a:t>Митронина (Королева) Любовь Стахиевна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</a:rPr>
              <a:t>1921–1963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4"/>
          <p:cNvSpPr/>
          <p:nvPr/>
        </p:nvSpPr>
        <p:spPr>
          <a:xfrm>
            <a:off x="5839560" y="633600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utre 2"/>
          <p:cNvPicPr/>
          <p:nvPr/>
        </p:nvPicPr>
        <p:blipFill>
          <a:blip r:embed="rId5"/>
          <a:stretch/>
        </p:blipFill>
        <p:spPr>
          <a:xfrm>
            <a:off x="3029760" y="3516840"/>
            <a:ext cx="3839760" cy="278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2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4"/>
          <p:cNvPicPr/>
          <p:nvPr/>
        </p:nvPicPr>
        <p:blipFill>
          <a:blip r:embed="rId4"/>
          <a:stretch/>
        </p:blipFill>
        <p:spPr>
          <a:xfrm>
            <a:off x="7814520" y="671040"/>
            <a:ext cx="3947040" cy="413064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/>
          <p:cNvSpPr/>
          <p:nvPr/>
        </p:nvSpPr>
        <p:spPr>
          <a:xfrm>
            <a:off x="7814520" y="4861800"/>
            <a:ext cx="3947040" cy="58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374"/>
              </a:spcBef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Утенков  Агей Павлович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349"/>
              </a:lnSpc>
              <a:spcBef>
                <a:spcPts val="374"/>
              </a:spcBef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1902 -1941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8"/>
          <p:cNvSpPr/>
          <p:nvPr/>
        </p:nvSpPr>
        <p:spPr>
          <a:xfrm>
            <a:off x="2036160" y="1406160"/>
            <a:ext cx="5457240" cy="133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Утенков Агей Павлович, родился в Нижегородской обл., г. Городец. Во время Великой Отечественной войны был рядовым бойцом, служил в СЗФ 262 сд.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09.10.1941 был убит во время сражения в Ленинградской обл., Лычковский р-не, д. Кириловщина.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6094440" y="621720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9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"/>
          <p:cNvPicPr/>
          <p:nvPr/>
        </p:nvPicPr>
        <p:blipFill>
          <a:blip r:embed="rId3"/>
          <a:stretch/>
        </p:blipFill>
        <p:spPr>
          <a:xfrm rot="5400000">
            <a:off x="-2199600" y="2199600"/>
            <a:ext cx="6877080" cy="2476440"/>
          </a:xfrm>
          <a:prstGeom prst="rect">
            <a:avLst/>
          </a:prstGeom>
          <a:ln w="0">
            <a:noFill/>
          </a:ln>
        </p:spPr>
      </p:pic>
      <p:sp>
        <p:nvSpPr>
          <p:cNvPr id="151" name="TextBox 4"/>
          <p:cNvSpPr/>
          <p:nvPr/>
        </p:nvSpPr>
        <p:spPr>
          <a:xfrm>
            <a:off x="6095880" y="629496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6"/>
          <p:cNvSpPr/>
          <p:nvPr/>
        </p:nvSpPr>
        <p:spPr>
          <a:xfrm>
            <a:off x="2048040" y="381240"/>
            <a:ext cx="6112440" cy="20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Мой отец, Кириллов Алексей Иванович, родился  30 марта 1925г.  в г. Городец Горьковской области, где и закончил  среднюю общеобразовательную  школу.  В 1941г., когда началась Великая Отечественная война,  Алексею исполнилось 16 лет. Еще учась в школе, Алексей увлекался техникой, поэтому после окончания школы  пошел в танковое училище  и стал танкистом-водителем.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7"/>
          <p:cNvPicPr/>
          <p:nvPr/>
        </p:nvPicPr>
        <p:blipFill>
          <a:blip r:embed="rId4"/>
          <a:stretch/>
        </p:blipFill>
        <p:spPr>
          <a:xfrm>
            <a:off x="8415000" y="491040"/>
            <a:ext cx="3094200" cy="46490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8"/>
          <p:cNvPicPr/>
          <p:nvPr/>
        </p:nvPicPr>
        <p:blipFill>
          <a:blip r:embed="rId5"/>
          <a:stretch/>
        </p:blipFill>
        <p:spPr>
          <a:xfrm>
            <a:off x="2101680" y="2675160"/>
            <a:ext cx="2375640" cy="3720600"/>
          </a:xfrm>
          <a:prstGeom prst="rect">
            <a:avLst/>
          </a:prstGeom>
          <a:ln w="0">
            <a:noFill/>
          </a:ln>
        </p:spPr>
      </p:pic>
      <p:sp>
        <p:nvSpPr>
          <p:cNvPr id="155" name="TextBox 10"/>
          <p:cNvSpPr/>
          <p:nvPr/>
        </p:nvSpPr>
        <p:spPr>
          <a:xfrm>
            <a:off x="4477680" y="2655360"/>
            <a:ext cx="3769920" cy="301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Шла война. В январе 1943г.  Алексей Иванович был призван в армию, в звании 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ст. техник-лейтенант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 в составе танкового корпуса  принимал участие в Великой Отечественной войне, освобождая Берлин. За военные подвиги был награжден медалями</a:t>
            </a: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 «За победу над Германией в Великой Отечественной войне 1941–1945 гг.» и «За боевые заслуги».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8077320" y="5209560"/>
            <a:ext cx="3769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Кириллов Алексей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1925-1965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0"/>
          <p:cNvSpPr/>
          <p:nvPr/>
        </p:nvSpPr>
        <p:spPr>
          <a:xfrm>
            <a:off x="6094440" y="62956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 лаборатории молекулярной эпидемиологии вирусных инфекций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Епифанова Н.В.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5"/>
          <p:cNvPicPr/>
          <p:nvPr/>
        </p:nvPicPr>
        <p:blipFill>
          <a:blip r:embed="rId4"/>
          <a:stretch/>
        </p:blipFill>
        <p:spPr>
          <a:xfrm>
            <a:off x="8182440" y="578160"/>
            <a:ext cx="3525480" cy="4237920"/>
          </a:xfrm>
          <a:prstGeom prst="rect">
            <a:avLst/>
          </a:prstGeom>
          <a:ln w="0">
            <a:noFill/>
          </a:ln>
        </p:spPr>
      </p:pic>
      <p:sp>
        <p:nvSpPr>
          <p:cNvPr id="162" name="TextBox 9"/>
          <p:cNvSpPr/>
          <p:nvPr/>
        </p:nvSpPr>
        <p:spPr>
          <a:xfrm>
            <a:off x="2063520" y="680400"/>
            <a:ext cx="5964120" cy="418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Баутин Виктор Николаевич, во время Великой Отечественной войны был призван на фронт 5 сентября 1941г. Воевал в артиллерийских войсках на Волховском, Западном, 3-м Белорусском фронтах.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Закончил войну в звании инженер-капитан. Демобилизовался после окончания войны 15 ноября 1945г.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боевые заслуги награжден  медалями  «За отвагу», «За взятие Кенигсберга»,  «За победу над Германией в Великой Отечественной войне 1941–1945 гг.», орденом  Красной Звезды, орденом  Отечественной войны II степени.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2"/>
          <p:cNvSpPr/>
          <p:nvPr/>
        </p:nvSpPr>
        <p:spPr>
          <a:xfrm>
            <a:off x="8013240" y="4851360"/>
            <a:ext cx="386388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Баутин Виктор Николаевич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1903-1968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-45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2"/>
          <p:cNvPicPr/>
          <p:nvPr/>
        </p:nvPicPr>
        <p:blipFill>
          <a:blip r:embed="rId3"/>
          <a:stretch/>
        </p:blipFill>
        <p:spPr>
          <a:xfrm rot="5400000">
            <a:off x="-2308320" y="2309040"/>
            <a:ext cx="6877080" cy="2257920"/>
          </a:xfrm>
          <a:prstGeom prst="rect">
            <a:avLst/>
          </a:prstGeom>
          <a:ln w="0">
            <a:noFill/>
          </a:ln>
        </p:spPr>
      </p:pic>
      <p:sp>
        <p:nvSpPr>
          <p:cNvPr id="167" name="TextBox 10"/>
          <p:cNvSpPr/>
          <p:nvPr/>
        </p:nvSpPr>
        <p:spPr>
          <a:xfrm>
            <a:off x="6004800" y="62845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Начальник отдела кадров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Накина Т.А.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6"/>
          <p:cNvSpPr/>
          <p:nvPr/>
        </p:nvSpPr>
        <p:spPr>
          <a:xfrm>
            <a:off x="1737360" y="252720"/>
            <a:ext cx="6171480" cy="58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Першин Николай Федорович, был мобилизован в октябре 1941г.</a:t>
            </a: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На период начала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 боевых действий 05.12.1941г. был в составе 27 отдельной стрелковой бригады. Из бригады весной 1942г. была сформирована 316 стрелковая дивизия второго формирования. С лета 1942г. воевал под г.Сталинградом. В начале ноября 1942г. остатки дивизии были переданы соседней 260-й дивизии, где и служил до конца войны в 1028 полку.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Последняя должность Николая Федоровича - </a:t>
            </a:r>
            <a:r>
              <a:rPr lang="ru-RU" sz="1600" b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начальник пункта сбора донесений в звании старшины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. Демобилизован в октябре 1945г.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За боевые заслуги был награжден медалями «За оборону Москвы», «За оборону Сталинграда», «За освобождение Варшавы», «За взятие Берлина», </a:t>
            </a: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«За победу над Германией в Великой Отечественной войне 1941–1945 гг.»,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 «За отвагу», </a:t>
            </a:r>
            <a:r>
              <a:rPr lang="ru-RU" sz="1600" b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орденом Красной Звезды</a:t>
            </a: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 	После мобилизации несколько возглавлял колхоз в Семеновском районе Горьковской области, затем после окончания ветеринарного техникума много работал ветеринарным врачом в Семеновской ветеринарной лечебнице.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7"/>
          <p:cNvPicPr/>
          <p:nvPr/>
        </p:nvPicPr>
        <p:blipFill>
          <a:blip r:embed="rId4"/>
          <a:stretch/>
        </p:blipFill>
        <p:spPr>
          <a:xfrm>
            <a:off x="8321040" y="250200"/>
            <a:ext cx="3349800" cy="5082120"/>
          </a:xfrm>
          <a:prstGeom prst="rect">
            <a:avLst/>
          </a:prstGeom>
          <a:ln w="0">
            <a:noFill/>
          </a:ln>
        </p:spPr>
      </p:pic>
      <p:sp>
        <p:nvSpPr>
          <p:cNvPr id="170" name="TextBox 11"/>
          <p:cNvSpPr/>
          <p:nvPr/>
        </p:nvSpPr>
        <p:spPr>
          <a:xfrm>
            <a:off x="8321040" y="5398560"/>
            <a:ext cx="3349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Першин Николай Федорович 1915 - 1993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2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"/>
          <p:cNvPicPr/>
          <p:nvPr/>
        </p:nvPicPr>
        <p:blipFill>
          <a:blip r:embed="rId4"/>
          <a:srcRect l="-1230" t="15647" r="55703" b="7332"/>
          <a:stretch/>
        </p:blipFill>
        <p:spPr>
          <a:xfrm>
            <a:off x="7915680" y="334080"/>
            <a:ext cx="4150080" cy="4667040"/>
          </a:xfrm>
          <a:prstGeom prst="rect">
            <a:avLst/>
          </a:prstGeom>
          <a:ln w="0">
            <a:noFill/>
          </a:ln>
        </p:spPr>
      </p:pic>
      <p:sp>
        <p:nvSpPr>
          <p:cNvPr id="175" name="TextBox 7"/>
          <p:cNvSpPr/>
          <p:nvPr/>
        </p:nvSpPr>
        <p:spPr>
          <a:xfrm>
            <a:off x="8129160" y="5155200"/>
            <a:ext cx="3776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Петухов Павел Тимофеевич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1916 - 1990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8"/>
          <p:cNvSpPr/>
          <p:nvPr/>
        </p:nvSpPr>
        <p:spPr>
          <a:xfrm>
            <a:off x="5955840" y="6341040"/>
            <a:ext cx="62355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Врач-эпидемиолог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Тузова И.Н.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9"/>
          <p:cNvSpPr/>
          <p:nvPr/>
        </p:nvSpPr>
        <p:spPr>
          <a:xfrm>
            <a:off x="2145600" y="252720"/>
            <a:ext cx="5698440" cy="504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Петухов Павел Тимофеевич, родился в д. Петухи Советского р-на Кировской обл. Воинское звание - рядовой. Служил в батальоне НКВД с октября 1937г. по февраль 1941г. на западной границе. Участвовал в Великой Отечественной войне: с июля 1941г. по август 1941г. в технической части - минометчик на Волховском фронте, с августа 1941г. по февраль 1942г. - на Калининском фронте. 20 февраля 1942г. был ранен в правую ногу. До 1 августа 1942г. находился в госпитале. Снят с воинского учета в связи с тяжестью ранения.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1A1A1A"/>
                </a:solidFill>
                <a:latin typeface="Sitka Heading Semibold"/>
                <a:ea typeface="Times New Roman"/>
              </a:rPr>
              <a:t>За военные подвиги был награжден орденом Отечественной войны 2-ой степени, медалями «20 лет победы в Великой отечественной войне», «25 лет победы в войне 1941-1945 г.», «30 лет победы в Великой отечественной войне», «40 лет победы в Великой отечественной войне», «60 лет Вооруженных сил СССР» и «70 лет Вооруженных сил СССР».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9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5"/>
          <p:cNvSpPr/>
          <p:nvPr/>
        </p:nvSpPr>
        <p:spPr>
          <a:xfrm>
            <a:off x="2127600" y="1042920"/>
            <a:ext cx="611676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прадед, Чванов Николай Алексеевич, в 1941г. в возрасте 32 лет пошел на фронт, защищать Родину.   Участвовал в сражениях за г. Ленинград, несколько раз был ранен. По состоянию здоровья был комиссован в 1944г.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     Имел несколько  наград, в том числе и орден Красной Звезды.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4"/>
          <a:stretch/>
        </p:blipFill>
        <p:spPr>
          <a:xfrm>
            <a:off x="8409600" y="526320"/>
            <a:ext cx="3291840" cy="5054040"/>
          </a:xfrm>
          <a:prstGeom prst="rect">
            <a:avLst/>
          </a:prstGeom>
          <a:ln w="0">
            <a:noFill/>
          </a:ln>
        </p:spPr>
      </p:pic>
      <p:sp>
        <p:nvSpPr>
          <p:cNvPr id="183" name="TextBox 7"/>
          <p:cNvSpPr/>
          <p:nvPr/>
        </p:nvSpPr>
        <p:spPr>
          <a:xfrm>
            <a:off x="8137800" y="5600880"/>
            <a:ext cx="3835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Чванов Николай    Алексеевич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1909 - 1982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12"/>
          <p:cNvSpPr/>
          <p:nvPr/>
        </p:nvSpPr>
        <p:spPr>
          <a:xfrm>
            <a:off x="4928760" y="6148440"/>
            <a:ext cx="72594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 клинико-лабораторной диагностики Приволжского окружного центра по профилактике и борьбе со СПИД ННИИЭМ им. академика И.Н. Блохиной Роспотребнадзора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Calibri"/>
              </a:rPr>
              <a:t>Лямшаева С.И.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4" name="Рисунок 1"/>
          <p:cNvPicPr/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7"/>
          <p:cNvSpPr/>
          <p:nvPr/>
        </p:nvSpPr>
        <p:spPr>
          <a:xfrm>
            <a:off x="429840" y="118800"/>
            <a:ext cx="11539080" cy="6509880"/>
          </a:xfrm>
          <a:prstGeom prst="rect">
            <a:avLst/>
          </a:prstGeom>
          <a:solidFill>
            <a:schemeClr val="bg1"/>
          </a:solidFill>
          <a:ln>
            <a:solidFill>
              <a:srgbClr val="1D3155"/>
            </a:solidFill>
          </a:ln>
          <a:effectLst>
            <a:softEdge rad="63504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" name="TextBox 4"/>
          <p:cNvSpPr/>
          <p:nvPr/>
        </p:nvSpPr>
        <p:spPr>
          <a:xfrm>
            <a:off x="2918160" y="985320"/>
            <a:ext cx="63522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 Дню Великой Победы советского народа в Великой Отечественной войне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6"/>
          <p:cNvPicPr/>
          <p:nvPr/>
        </p:nvPicPr>
        <p:blipFill>
          <a:blip r:embed="rId4"/>
          <a:stretch/>
        </p:blipFill>
        <p:spPr>
          <a:xfrm>
            <a:off x="7580160" y="3133800"/>
            <a:ext cx="3569760" cy="3428280"/>
          </a:xfrm>
          <a:prstGeom prst="rect">
            <a:avLst/>
          </a:prstGeom>
          <a:ln w="0">
            <a:noFill/>
          </a:ln>
        </p:spPr>
      </p:pic>
      <p:sp>
        <p:nvSpPr>
          <p:cNvPr id="58" name="TextBox 11"/>
          <p:cNvSpPr/>
          <p:nvPr/>
        </p:nvSpPr>
        <p:spPr>
          <a:xfrm>
            <a:off x="3047400" y="2044800"/>
            <a:ext cx="60937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Участники Великой Отечественной войны – родные и близкие сотрудников ФБУН ННИИЭМ им. академика И.Н. Блохиной Роспотребнадзора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3"/>
          <p:cNvSpPr/>
          <p:nvPr/>
        </p:nvSpPr>
        <p:spPr>
          <a:xfrm>
            <a:off x="3047400" y="3296160"/>
            <a:ext cx="60937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dk1"/>
                </a:solidFill>
                <a:latin typeface="Sitka Heading Semibold"/>
              </a:rPr>
              <a:t>Мы помним. Мы гордимся.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0"/>
          <p:cNvSpPr/>
          <p:nvPr/>
        </p:nvSpPr>
        <p:spPr>
          <a:xfrm>
            <a:off x="1262880" y="4527720"/>
            <a:ext cx="60937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«Товарищи, помните жизнь отстоявших. Они сберегли нам и солнце и радость. За жизнь, за свободу, за Родину павших. Навеки считайте идущими рядом». Половинкин В.В.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6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в.н.с. –зав. сектором подготовки научных кадров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 Евплова И.А.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4"/>
          <p:cNvPicPr/>
          <p:nvPr/>
        </p:nvPicPr>
        <p:blipFill>
          <a:blip r:embed="rId4"/>
          <a:stretch/>
        </p:blipFill>
        <p:spPr>
          <a:xfrm>
            <a:off x="8103960" y="310680"/>
            <a:ext cx="3440880" cy="505908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1"/>
          <p:cNvSpPr/>
          <p:nvPr/>
        </p:nvSpPr>
        <p:spPr>
          <a:xfrm>
            <a:off x="8010000" y="5390280"/>
            <a:ext cx="3534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Прытков Александр Иванович 1902 - 1943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9"/>
          <p:cNvSpPr/>
          <p:nvPr/>
        </p:nvSpPr>
        <p:spPr>
          <a:xfrm>
            <a:off x="2163600" y="436680"/>
            <a:ext cx="5549760" cy="628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Прытков Александр Иванович, был старшим техником-лейтенантом 507 отдельного танкового батальона 327-й стрелковой дивизии 2-й ударной армии Волховского фронта,  помощником командира батальона по технической части. Имея «бронь», которая освобождала его от призыва на военную службу, семью с малолетними детьми, в октябре 1942г. ушел добровольцем на фронт.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В январе 1943г. войска Волховского фронта сыграли важнейшую роль в прорыве блокады Ленинграда. 327-я стрелковая дивизия, хорошо усиленная танками и артиллерией, сумела почти полностью захватить крупный опорный пункт роща «Круглая», в том районе развязались сильные встречные бои.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Из описания подвига А.И. Прыткова: «Ко времени атаки в районе рощи «Круглая» 12.01.1943г. тов. Прытков подготовил всю материальную часть в полную готовность. Во время атаки по выходу машин из  строя тов. Прытков срочно принимая меры к восстановлению. Под огнем противника было восстановлено 13.01.1943г. 4 машины и в этот же день восстановленные машины эвакуированы снова. Во время операции в районе совхоза «Торфяник» в атаке 29.01.1943г. было подбито 8 машин, которые были немедленно эвакуированы и восстановлены. Через 7 часов снова пошли в атаку. Во время второй атаки были подбиты 4 машины, которые были восстановлены и снова пошли в бой.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Прытков А.И. умер 24.02.1943г в госпитале от тяжелого ранения, за боевые заслуги награжден Орденом «Красной звезды» посмертно.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3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2"/>
          <p:cNvPicPr/>
          <p:nvPr/>
        </p:nvPicPr>
        <p:blipFill>
          <a:blip r:embed="rId3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0"/>
          <p:cNvSpPr/>
          <p:nvPr/>
        </p:nvSpPr>
        <p:spPr>
          <a:xfrm>
            <a:off x="6094440" y="62852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Sitka Heading Semibold"/>
              </a:rPr>
              <a:t>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лаборатории микробиологии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Борискина Е.В.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Рисунок 6"/>
          <p:cNvPicPr/>
          <p:nvPr/>
        </p:nvPicPr>
        <p:blipFill>
          <a:blip r:embed="rId4"/>
          <a:stretch/>
        </p:blipFill>
        <p:spPr>
          <a:xfrm>
            <a:off x="8430840" y="312120"/>
            <a:ext cx="3482640" cy="495396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4"/>
          <p:cNvSpPr/>
          <p:nvPr/>
        </p:nvSpPr>
        <p:spPr>
          <a:xfrm>
            <a:off x="8430840" y="5266800"/>
            <a:ext cx="3482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Хмелёв Василий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  <a:ea typeface="Calibri"/>
              </a:rPr>
              <a:t>1926 - 2002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8"/>
          <p:cNvSpPr/>
          <p:nvPr/>
        </p:nvSpPr>
        <p:spPr>
          <a:xfrm>
            <a:off x="2208240" y="526320"/>
            <a:ext cx="5549760" cy="58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Хмелёв Василий Иванович  родился 14.03.1926г. в с. Быстровка вблизи г. Токмак Чуйского р-на Фрунзенской обл.  Киргизии.  Окончил 5 классов. В первые военные годы работал трактористом. Принял присягу 7 ноября 1943г. Отправлен 11.02.1944г. Чуйским Райвоенкоматом г. Токмак, в распоряжение командира 368 зенитно-стрелкового полка г. Самарканд. С 08.01.1944г.  принимал участие в военных действиях. Служил телефонистом 611 отдельного батальона связи, 415 стрелковой Мозырьской Краснознаменной Ордена Суворова дивизии,  входившей в 61 армию  1-го Белорусского фронта. Член ВЛКСМ с 4 марта 1944г. За время боевых действий с 14.01.1945г. по 02.05.1945г. при прорыве обороны немцев на реке Висла, а также при форсировании реки Одер, и на подступах к реке Эльба и последующих боях за город Хохенфинов, Руккен и Эруше, красноармеец Хмелев неоднократно являлся образом мужества и отваги по обеспечению проводной связью наступающих стрелковых подразделений. В боях под городом Шнайдемюле Варшавской обл.  24 января 1945г.  был контужен и тяжело ранен в ногу. После госпиталя,  вернувшись в свою часть. Демобилизован в середине 1951г.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За время службы были получены следующие награды: медали «За Отвагу», «За Победу над Германией», «За освобождение Варшавы», «За взятие Берлина», «ХХХ лет Советской Армии и Флота»; значок «отличный стрелок» и «отличный связист».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 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0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2" name="TextBox 10"/>
          <p:cNvSpPr/>
          <p:nvPr/>
        </p:nvSpPr>
        <p:spPr>
          <a:xfrm>
            <a:off x="6094440" y="62186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Главный специалист планово-экономического отдела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Горохова Н.А.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4"/>
          <a:srcRect l="2302" t="1356"/>
          <a:stretch/>
        </p:blipFill>
        <p:spPr>
          <a:xfrm>
            <a:off x="7955280" y="475560"/>
            <a:ext cx="3262320" cy="4342680"/>
          </a:xfrm>
          <a:prstGeom prst="rect">
            <a:avLst/>
          </a:prstGeom>
          <a:ln w="0">
            <a:noFill/>
          </a:ln>
        </p:spPr>
      </p:pic>
      <p:sp>
        <p:nvSpPr>
          <p:cNvPr id="204" name="TextBox 7"/>
          <p:cNvSpPr/>
          <p:nvPr/>
        </p:nvSpPr>
        <p:spPr>
          <a:xfrm>
            <a:off x="2007360" y="475560"/>
            <a:ext cx="5728320" cy="400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Хрулев Николай Иванович, родился  в 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1910г. в Ивановской области. В апреле 1942г. ушел на фронт добровольцем, красноармеец. Был направлен в танковую бригаду в Калининский фронт. В ноябре 1942г. получил ранение руки и ноги, был определен в Пермский (1942г.,  г. Молотов) госпиталь - была выполнена ампутация кисти руки. Комиссован по ранению, инвалид </a:t>
            </a:r>
            <a:r>
              <a:rPr lang="en-US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III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группы. Продолжил помогать приближать Победу, работая в тылу.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медалью «За боевые заслуги», присвоен статус заслуженного работника тыла.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9"/>
          <p:cNvSpPr/>
          <p:nvPr/>
        </p:nvSpPr>
        <p:spPr>
          <a:xfrm>
            <a:off x="7955280" y="4925160"/>
            <a:ext cx="3262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Хрулев Николай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Calibri"/>
                <a:ea typeface="Calibri"/>
              </a:rPr>
              <a:t>1910 - 1956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7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9" name="TextBox 10"/>
          <p:cNvSpPr/>
          <p:nvPr/>
        </p:nvSpPr>
        <p:spPr>
          <a:xfrm>
            <a:off x="6031800" y="63151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Зам. главного врача клиники инфекционных болезней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Роспотребнадзора </a:t>
            </a:r>
            <a:r>
              <a:rPr lang="ru-RU" sz="1200" b="0" strike="noStrike" spc="-1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Перфилова К.М.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Рисунок 4"/>
          <p:cNvPicPr/>
          <p:nvPr/>
        </p:nvPicPr>
        <p:blipFill>
          <a:blip r:embed="rId4"/>
          <a:stretch/>
        </p:blipFill>
        <p:spPr>
          <a:xfrm>
            <a:off x="7580520" y="257760"/>
            <a:ext cx="4180680" cy="5390280"/>
          </a:xfrm>
          <a:prstGeom prst="rect">
            <a:avLst/>
          </a:prstGeom>
          <a:ln w="0">
            <a:noFill/>
          </a:ln>
        </p:spPr>
      </p:pic>
      <p:sp>
        <p:nvSpPr>
          <p:cNvPr id="211" name="TextBox 8"/>
          <p:cNvSpPr/>
          <p:nvPr/>
        </p:nvSpPr>
        <p:spPr>
          <a:xfrm>
            <a:off x="7579080" y="5668920"/>
            <a:ext cx="4180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Цареградская Галина Андреевна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1918 – 2012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9"/>
          <p:cNvSpPr/>
          <p:nvPr/>
        </p:nvSpPr>
        <p:spPr>
          <a:xfrm>
            <a:off x="2058480" y="294840"/>
            <a:ext cx="5105160" cy="706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Моя мама, Цареградская Галина Андреевна, окончила Горьковский медицинский институт в июне 1941г. и практически сразу была призвана в ряды Советской Армии. Несколько месяцев служила в госпитале, расположенном в г. Семенове Горьковской обл. С февраля 1942г. направлена в действующую армию, служила врачом-ординатором армейских хирургических эвакогоспиталей, входивших в состав медицинских подразделений 3-ей армии. В составе действующей армии (1-й, 2-й, 3-й Белорусские фронты) прошла через всю Белоруссию, до Кенигсберга и Берлина.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Демобилизована в декабре 1946г. в чине капитана медицинской службы. За образцовое выполнение боевых заданий командования в годы войны награждена орденом «Красной Звезды», медалями «За боевые заслуги», «За взятие Кёнигсберга, «За взятие Берлина», «За победу над Германией в Великой Отечественной войне 1941-1945 гг.». В послевоенные годы получила орден Отечественной войны II степени, юбилейные медали СССР, Российской Федерации, Республики Беларусь.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"/>
          <p:cNvPicPr/>
          <p:nvPr/>
        </p:nvPicPr>
        <p:blipFill>
          <a:blip r:embed="rId3"/>
          <a:stretch/>
        </p:blipFill>
        <p:spPr>
          <a:xfrm rot="5400000">
            <a:off x="-2363760" y="2364480"/>
            <a:ext cx="6877080" cy="2148120"/>
          </a:xfrm>
          <a:prstGeom prst="rect">
            <a:avLst/>
          </a:prstGeom>
          <a:ln w="0">
            <a:noFill/>
          </a:ln>
        </p:spPr>
      </p:pic>
      <p:sp>
        <p:nvSpPr>
          <p:cNvPr id="216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Корнева .А.А.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5"/>
          <p:cNvSpPr/>
          <p:nvPr/>
        </p:nvSpPr>
        <p:spPr>
          <a:xfrm>
            <a:off x="1731240" y="101160"/>
            <a:ext cx="6433560" cy="64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Моему прадедушке, Корневу Василию Семеновичу, в 1941г. исполнилось 18 лет. Он учился в техникуме. Война прервала и учебу, и мирную жизнь, и он добровольцем ушел на фронт. Его сразу же направили учиться в Ленинградское артиллерийское военное училище им. Баумана. Через год учебы молодым лейтенантом он прибыл на Волховский фронт. Ленинград был в блокаде, и мой прадедушка противостоял захватчикам, пытающимся задушить ленинградцев в смертельном кольце. Он командовал артиллерийской батареей, на которой у него было очень много солдат из средней Азии. Они плохо говорили по-русски, и прадедушка с грустью рассказывал, что некоторые погибли из-за непонимания команд. Бойцы любили его. Прадедушка говорил, что, видимо, они писали домой хорошие слова о нем, потому что он получал посылки с восточными лакомствами от родственников своих бойцов.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В феврале 1944г. Василий Семенович был тяжело ранен в ногу, был отправлен в госпиталь в г. Ирбит Свердловской обл. Развилась гангрена, стопу пришлось ампутировать. Так, в 21 год закончилась его военная биография. Он вернулся домой капитаном в отставке с орденами и медалями, молодым и красивым, но инвалидом. Война не прошла для прадедушки бесследно. Он умер в 52 года от инфаркта...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Рисунок 6"/>
          <p:cNvPicPr/>
          <p:nvPr/>
        </p:nvPicPr>
        <p:blipFill>
          <a:blip r:embed="rId4"/>
          <a:srcRect l="6077" t="2597" r="7716" b="7211"/>
          <a:stretch/>
        </p:blipFill>
        <p:spPr>
          <a:xfrm>
            <a:off x="8365680" y="270360"/>
            <a:ext cx="3437280" cy="5103360"/>
          </a:xfrm>
          <a:prstGeom prst="rect">
            <a:avLst/>
          </a:prstGeom>
          <a:ln w="0">
            <a:noFill/>
          </a:ln>
        </p:spPr>
      </p:pic>
      <p:sp>
        <p:nvSpPr>
          <p:cNvPr id="219" name="TextBox 8"/>
          <p:cNvSpPr/>
          <p:nvPr/>
        </p:nvSpPr>
        <p:spPr>
          <a:xfrm>
            <a:off x="8084520" y="5374800"/>
            <a:ext cx="3999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Корнев Василий Семенович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1923 – 1975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1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2"/>
          <p:cNvPicPr/>
          <p:nvPr/>
        </p:nvPicPr>
        <p:blipFill>
          <a:blip r:embed="rId3"/>
          <a:stretch/>
        </p:blipFill>
        <p:spPr>
          <a:xfrm rot="5400000">
            <a:off x="-2350080" y="2350800"/>
            <a:ext cx="6877080" cy="2175480"/>
          </a:xfrm>
          <a:prstGeom prst="rect">
            <a:avLst/>
          </a:prstGeom>
          <a:ln w="0">
            <a:noFill/>
          </a:ln>
        </p:spPr>
      </p:pic>
      <p:sp>
        <p:nvSpPr>
          <p:cNvPr id="223" name="TextBox 10"/>
          <p:cNvSpPr/>
          <p:nvPr/>
        </p:nvSpPr>
        <p:spPr>
          <a:xfrm>
            <a:off x="6094440" y="63637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Старший лаборант лаборатории иммунохимии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Зайцев Д.Е.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828800" y="169920"/>
            <a:ext cx="6093720" cy="617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Мой прадедушка, Дмитрий Игнатьевич Кузьмин, родился 8 января 1919г. в д. Пеклино Брянской обл. В сентябре 1939г. ушел в Советскую Армию солдатом. Был отправлен на Кавказ в артиллеристские войска. Там он получил специальность наводчика и встретил начало Великой Отечественной войны в 350 гаубичном артиллеристском полку командиром отделения разведки. До начала 1943г., пока не начались активные боевые действия под Новороссийском на Малой Земле, прадед в боях не участвовал, но затем, вплоть до 1945г., был участником многих военных операций  - от Новороссийска до Берлина.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Целый год после войны Дмитрий Игнатьевич служил в Германии в 410 гаубичном полку командиром отделения разведки. Только 15 мая 1946г. на основании Указа Президиума Верховного Совета СССР он был уволен в запас. В 2001г. в возрасте 81 года сразу после дня Победы 12 мая ушел из жизни.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Свои первые боевые награды Дмитрий Игнатьевич получил за оборону Кавказа: медаль «За отвагу» и медаль «За оборону Кавказа». За участие в боевых действиях в Польше прадеду вручили медали «За оборону Варшавы» и «За боевые заслуги».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097480" y="339840"/>
            <a:ext cx="3714120" cy="4952160"/>
          </a:xfrm>
          <a:prstGeom prst="rect">
            <a:avLst/>
          </a:prstGeom>
          <a:ln w="0">
            <a:noFill/>
          </a:ln>
        </p:spPr>
      </p:pic>
      <p:sp>
        <p:nvSpPr>
          <p:cNvPr id="226" name="TextBox 9"/>
          <p:cNvSpPr/>
          <p:nvPr/>
        </p:nvSpPr>
        <p:spPr>
          <a:xfrm>
            <a:off x="8206560" y="5562360"/>
            <a:ext cx="3714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DengXian"/>
              </a:rPr>
              <a:t>Кузьмин Дмитрий Игнатьевич 1919 - 2001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8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0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Новоселова А.А.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5"/>
          <p:cNvSpPr/>
          <p:nvPr/>
        </p:nvSpPr>
        <p:spPr>
          <a:xfrm>
            <a:off x="2080440" y="195480"/>
            <a:ext cx="6116760" cy="64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прадедушка, Сажин Илья Семенович, родился в д. Иевкого Вологодской области в 1912г. В семье было 4 сына: Иван, Семен, Илья, Анатолий. После окончания сельской школы переехал в г. Бабаево Вологодской области и поступил на службу в милицию. Женился, в семье родилось 4 дочери. В 1939-1940гг. принимал участие в советско-финской войне. После войны вернулся на службу в милицию.  Во время Великой Отечественной Войны, органы милиции были реорганизованы: НКВД и НКГБ объединились в один орган, поэтому милиция часто работала в условиях строгой секретности. Были созданы спецотряды из работников милиции, которые участвовали в различных операциях. Г. Бабаево находился в прифронтовой полосе, постоянно подвергался бомбежкам. На станции стояли эшелоны с ранеными и бойцами, рядом был блокадный город Ленинград… Дома прадед находился очень редко.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успешно проведенные боевые операции в годы ВОВ был награжден орденом красной звезды, медалями «За победу над Германией в ВОВ 1941-1945», «За трудовую доблесть», «За трудовое отличие» и ведомственной медалью «За безупречную службу». Был ранен, лежал в госпитале Вологодской области. После окончания Великой Отечественной войны был в составе бригады командирован на западную Украину для борьбы с бандеровцами.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Учитывая специфику работы, ее секретность, в семье никогда не поднимались военные темы, связанные с участием прадеда. К большому сожалению, мы не знаем, за какие подвиги были вручены награды. Все это прадедушка «унес с собой». Скончался в 1986 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Рисунок 7"/>
          <p:cNvPicPr/>
          <p:nvPr/>
        </p:nvPicPr>
        <p:blipFill>
          <a:blip r:embed="rId4"/>
          <a:srcRect t="14266" b="2851"/>
          <a:stretch/>
        </p:blipFill>
        <p:spPr>
          <a:xfrm>
            <a:off x="8583480" y="195480"/>
            <a:ext cx="3055680" cy="5492880"/>
          </a:xfrm>
          <a:prstGeom prst="rect">
            <a:avLst/>
          </a:prstGeom>
          <a:ln w="0">
            <a:noFill/>
          </a:ln>
        </p:spPr>
      </p:pic>
      <p:sp>
        <p:nvSpPr>
          <p:cNvPr id="233" name="TextBox 9"/>
          <p:cNvSpPr/>
          <p:nvPr/>
        </p:nvSpPr>
        <p:spPr>
          <a:xfrm>
            <a:off x="8508600" y="5711760"/>
            <a:ext cx="3130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Сажин Илья Семенович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1912 – 1986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5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7" name="TextBox 5"/>
          <p:cNvSpPr/>
          <p:nvPr/>
        </p:nvSpPr>
        <p:spPr>
          <a:xfrm>
            <a:off x="2007000" y="456120"/>
            <a:ext cx="6116760" cy="65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Моя прабабушка, Сажина (</a:t>
            </a:r>
            <a:r>
              <a:rPr lang="ru-RU" sz="1800" b="0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Вельгина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) Татьяна Егоровна, родилась в 1921г. В д.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Слудно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 Вологодской области. В семье у прабабушки было 13 детей, из которых до совершеннолетия дожили семеро. После замужества она переехала в г. Бабаево, работала на телеграфе. Началась Великая Отечественная война, все телефонистки были военнообязанные, в том числе и прабабушка. В то время телеграф находился в помещении железнодорожного вокзала, он постоянно подвергался бомбежкам, поскольку в нем находились раненые, а также располагались эшелоны с военной техникой и бойцами.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настоящее время в парке за железнодорожным вокзалом расположена братская могила.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прабабушка была награждена медалью «За трудовую доблесть». Как и прадедушка, моя прабабушка не любила рассказывать о войне, о пережитом ужасе в те роковые годы.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Скончалась в 2004 г.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6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 лаборатории эпидемиологии вирусных гепатитов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Новоселова А.А.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Рисунок 8"/>
          <p:cNvPicPr/>
          <p:nvPr/>
        </p:nvPicPr>
        <p:blipFill>
          <a:blip r:embed="rId4"/>
          <a:srcRect t="2935" b="20400"/>
          <a:stretch/>
        </p:blipFill>
        <p:spPr>
          <a:xfrm>
            <a:off x="8576280" y="456120"/>
            <a:ext cx="3026880" cy="5032800"/>
          </a:xfrm>
          <a:prstGeom prst="rect">
            <a:avLst/>
          </a:prstGeom>
          <a:ln w="0">
            <a:noFill/>
          </a:ln>
        </p:spPr>
      </p:pic>
      <p:sp>
        <p:nvSpPr>
          <p:cNvPr id="240" name="TextBox 11"/>
          <p:cNvSpPr/>
          <p:nvPr/>
        </p:nvSpPr>
        <p:spPr>
          <a:xfrm>
            <a:off x="8576280" y="5521680"/>
            <a:ext cx="3161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Сажина (</a:t>
            </a:r>
            <a:r>
              <a:rPr lang="ru-RU" sz="1800" b="1" i="1" strike="noStrike" spc="-1" dirty="0" err="1">
                <a:solidFill>
                  <a:schemeClr val="dk1"/>
                </a:solidFill>
                <a:latin typeface="Sitka Heading Semibold"/>
                <a:ea typeface="Calibri"/>
              </a:rPr>
              <a:t>Вельгина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) Татьяна Егоровна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1921 - 2004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4" name="TextBox 5"/>
          <p:cNvSpPr/>
          <p:nvPr/>
        </p:nvSpPr>
        <p:spPr>
          <a:xfrm>
            <a:off x="2007000" y="456120"/>
            <a:ext cx="6116760" cy="4251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Моя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бабушка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,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Уткина Полина Андреевна,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родилась 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1914 г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. </a:t>
            </a:r>
            <a:r>
              <a:rPr lang="ru-RU" dirty="0" smtClean="0">
                <a:latin typeface="Sitka Heading Semibold"/>
              </a:rPr>
              <a:t>в </a:t>
            </a:r>
            <a:r>
              <a:rPr lang="ru-RU" dirty="0">
                <a:latin typeface="Sitka Heading Semibold"/>
              </a:rPr>
              <a:t>деревне </a:t>
            </a:r>
            <a:r>
              <a:rPr lang="ru-RU" dirty="0" err="1">
                <a:latin typeface="Sitka Heading Semibold"/>
              </a:rPr>
              <a:t>Угрюмово</a:t>
            </a:r>
            <a:r>
              <a:rPr lang="ru-RU" dirty="0">
                <a:latin typeface="Sitka Heading Semibold"/>
              </a:rPr>
              <a:t>. Призвана на фронт в 1941 году. Воевала с июля 1941 года по 9 мая 1945 года в составе 39-й гвардейской стрелковой дивизии. Военный </a:t>
            </a:r>
            <a:r>
              <a:rPr lang="ru-RU" dirty="0" smtClean="0">
                <a:latin typeface="Sitka Heading Semibold"/>
              </a:rPr>
              <a:t>врач.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dirty="0" smtClean="0">
                <a:latin typeface="Sitka Heading Semibold"/>
              </a:rPr>
              <a:t>За военные подвиги награждена </a:t>
            </a:r>
            <a:r>
              <a:rPr lang="ru-RU" dirty="0">
                <a:latin typeface="Sitka Heading Semibold"/>
              </a:rPr>
              <a:t>орденами "За боевые заслуги" и "Красная звезда", а также медалями "За оборону Сталинграда", "За оборону Москвы", "За освобождение Варшавы", "За взятие Берлина", "За победу над Германией</a:t>
            </a:r>
            <a:r>
              <a:rPr lang="ru-RU" dirty="0" smtClean="0">
                <a:latin typeface="Sitka Heading Semibold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pc="-1" dirty="0">
                <a:solidFill>
                  <a:schemeClr val="dk1"/>
                </a:solidFill>
                <a:latin typeface="Sitka Heading Semibold"/>
                <a:ea typeface="Calibri"/>
              </a:rPr>
              <a:t>На войне </a:t>
            </a:r>
            <a:r>
              <a:rPr lang="ru-RU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познакомилась </a:t>
            </a:r>
            <a:r>
              <a:rPr lang="ru-RU" spc="-1" dirty="0">
                <a:solidFill>
                  <a:schemeClr val="dk1"/>
                </a:solidFill>
                <a:latin typeface="Sitka Heading Semibold"/>
                <a:ea typeface="Calibri"/>
              </a:rPr>
              <a:t>со </a:t>
            </a:r>
            <a:r>
              <a:rPr lang="ru-RU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своим будущим супругом, моим дедушкой, Уткиным Владимиром Васильевичем. </a:t>
            </a:r>
            <a:endParaRPr lang="ru-RU" spc="-1" dirty="0">
              <a:solidFill>
                <a:srgbClr val="000000"/>
              </a:solidFill>
              <a:latin typeface="Sitka Heading Semibold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 Скончалась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2005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г.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8544272" y="4941168"/>
            <a:ext cx="3161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Уткина Полина Андреевна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1914 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- </a:t>
            </a: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2005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/>
          <p:cNvPicPr/>
          <p:nvPr/>
        </p:nvPicPr>
        <p:blipFill>
          <a:blip r:embed="rId4">
            <a:alphaModFix amt="20000"/>
          </a:blip>
          <a:srcRect b="14669"/>
          <a:stretch/>
        </p:blipFill>
        <p:spPr>
          <a:xfrm>
            <a:off x="0" y="0"/>
            <a:ext cx="12176536" cy="6831376"/>
          </a:xfrm>
          <a:prstGeom prst="rect">
            <a:avLst/>
          </a:prstGeom>
          <a:ln w="0">
            <a:noFill/>
          </a:ln>
        </p:spPr>
      </p:pic>
      <p:pic>
        <p:nvPicPr>
          <p:cNvPr id="10" name="Picture 2" descr="C:\Users\utkin\Desktop\Документы\2025\Бессмертный полк\Уткина Полина Андреевна_бабушка Уткина О.В.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4624"/>
            <a:ext cx="3456384" cy="47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/>
          <p:nvPr/>
        </p:nvSpPr>
        <p:spPr>
          <a:xfrm>
            <a:off x="6082816" y="61687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 лаборатории эпидемиологии вирусных гепатитов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Новоселова А.А.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260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/>
        </p:blipFill>
        <p:spPr>
          <a:xfrm rot="5400000">
            <a:off x="-2009400" y="23142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7" name="TextBox 11"/>
          <p:cNvSpPr/>
          <p:nvPr/>
        </p:nvSpPr>
        <p:spPr>
          <a:xfrm>
            <a:off x="8544272" y="4941168"/>
            <a:ext cx="3161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Уткин Владимир Васильевич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1915 </a:t>
            </a:r>
            <a:r>
              <a:rPr lang="ru-RU" sz="1800" b="1" i="1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- </a:t>
            </a:r>
            <a:r>
              <a:rPr lang="ru-RU" sz="1800" b="1" i="1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1971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/>
          <p:cNvPicPr/>
          <p:nvPr/>
        </p:nvPicPr>
        <p:blipFill>
          <a:blip r:embed="rId4">
            <a:alphaModFix amt="20000"/>
          </a:blip>
          <a:srcRect b="14669"/>
          <a:stretch/>
        </p:blipFill>
        <p:spPr>
          <a:xfrm>
            <a:off x="0" y="0"/>
            <a:ext cx="12167555" cy="6858000"/>
          </a:xfrm>
          <a:prstGeom prst="rect">
            <a:avLst/>
          </a:prstGeom>
          <a:ln w="0">
            <a:noFill/>
          </a:ln>
        </p:spPr>
      </p:pic>
      <p:sp>
        <p:nvSpPr>
          <p:cNvPr id="11" name="TextBox 6"/>
          <p:cNvSpPr/>
          <p:nvPr/>
        </p:nvSpPr>
        <p:spPr>
          <a:xfrm>
            <a:off x="6094440" y="6237312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.  лаборатории эпидемиологии вирусных гепатитов 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lang="ru-RU" sz="1200" b="0" strike="noStrike" spc="-1" dirty="0" err="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lang="ru-RU" sz="1200" b="0" strike="noStrike" spc="-1" dirty="0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Новоселова А.А.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5"/>
          <p:cNvSpPr/>
          <p:nvPr/>
        </p:nvSpPr>
        <p:spPr>
          <a:xfrm>
            <a:off x="2007000" y="456120"/>
            <a:ext cx="6116760" cy="4251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Мой дедушка, Уткин Владимир Васильевич, родился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1915 году </a:t>
            </a:r>
            <a:r>
              <a:rPr lang="ru-RU" dirty="0" smtClean="0">
                <a:latin typeface="Sitka Heading Semibold"/>
              </a:rPr>
              <a:t>в г. Ленинград. Призван </a:t>
            </a:r>
            <a:r>
              <a:rPr lang="ru-RU" dirty="0">
                <a:latin typeface="Sitka Heading Semibold"/>
              </a:rPr>
              <a:t>на фронт в 1941 году. </a:t>
            </a:r>
            <a:r>
              <a:rPr lang="ru-RU" dirty="0" smtClean="0">
                <a:latin typeface="Sitka Heading Semibold"/>
              </a:rPr>
              <a:t>Воевал </a:t>
            </a:r>
            <a:r>
              <a:rPr lang="ru-RU" dirty="0">
                <a:latin typeface="Sitka Heading Semibold"/>
              </a:rPr>
              <a:t>с июля 1941 года по 9 мая 1945 года в составе 39-й гвардейской стрелковой дивизии. </a:t>
            </a:r>
            <a:r>
              <a:rPr lang="ru-RU" dirty="0" smtClean="0">
                <a:latin typeface="Sitka Heading Semibold"/>
              </a:rPr>
              <a:t>Гвардии майор. Заместитель командира полка по политчасти.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dirty="0" smtClean="0">
                <a:latin typeface="Sitka Heading Semibold"/>
              </a:rPr>
              <a:t>За военные подвиги награжден </a:t>
            </a:r>
            <a:r>
              <a:rPr lang="ru-RU" dirty="0">
                <a:latin typeface="Sitka Heading Semibold"/>
              </a:rPr>
              <a:t>орденами </a:t>
            </a:r>
            <a:r>
              <a:rPr lang="ru-RU" dirty="0" smtClean="0">
                <a:latin typeface="Sitka Heading Semibold"/>
              </a:rPr>
              <a:t>"</a:t>
            </a:r>
            <a:r>
              <a:rPr lang="ru-RU" dirty="0">
                <a:latin typeface="Sitka Heading Semibold"/>
              </a:rPr>
              <a:t>Красная звезда", </a:t>
            </a:r>
            <a:r>
              <a:rPr lang="ru-RU" dirty="0" smtClean="0">
                <a:latin typeface="Sitka Heading Semibold"/>
              </a:rPr>
              <a:t>"Отечественной войны </a:t>
            </a:r>
            <a:r>
              <a:rPr lang="en-US" dirty="0" smtClean="0">
                <a:latin typeface="Sitka Heading Semibold"/>
              </a:rPr>
              <a:t>II </a:t>
            </a:r>
            <a:r>
              <a:rPr lang="ru-RU" dirty="0" smtClean="0">
                <a:latin typeface="Sitka Heading Semibold"/>
              </a:rPr>
              <a:t>степени" (2 шт.) и "Красное знамя" (2 шт.), </a:t>
            </a:r>
            <a:r>
              <a:rPr lang="ru-RU" dirty="0" smtClean="0">
                <a:latin typeface="Sitka Heading Semibold"/>
              </a:rPr>
              <a:t>а </a:t>
            </a:r>
            <a:r>
              <a:rPr lang="ru-RU" dirty="0">
                <a:latin typeface="Sitka Heading Semibold"/>
              </a:rPr>
              <a:t>также медалями "За оборону Сталинграда", </a:t>
            </a:r>
            <a:r>
              <a:rPr lang="ru-RU" dirty="0" smtClean="0">
                <a:latin typeface="Sitka Heading Semibold"/>
              </a:rPr>
              <a:t>"</a:t>
            </a:r>
            <a:r>
              <a:rPr lang="ru-RU" dirty="0">
                <a:latin typeface="Sitka Heading Semibold"/>
              </a:rPr>
              <a:t>За освобождение Варшавы", "За взятие Берлина", "За победу над Германией</a:t>
            </a:r>
            <a:r>
              <a:rPr lang="ru-RU" dirty="0" smtClean="0">
                <a:latin typeface="Sitka Heading Semibold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На войне познакомился со своей будущей супругой, моей бабушкой, Уткиной Полиной Андреевной. 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Скончался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в 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Sitka Heading Semibold"/>
                <a:ea typeface="Calibri"/>
              </a:rPr>
              <a:t>1971 </a:t>
            </a:r>
            <a:r>
              <a:rPr lang="ru-RU" sz="1800" b="0" strike="noStrike" spc="-1" dirty="0">
                <a:solidFill>
                  <a:schemeClr val="dk1"/>
                </a:solidFill>
                <a:latin typeface="Sitka Heading Semibold"/>
                <a:ea typeface="Calibri"/>
              </a:rPr>
              <a:t>г.</a:t>
            </a:r>
            <a:endParaRPr lang="ru-RU" sz="1800" b="0" strike="noStrike" spc="-1" dirty="0">
              <a:solidFill>
                <a:srgbClr val="000000"/>
              </a:solidFill>
              <a:latin typeface="Sitka Heading Semibold"/>
            </a:endParaRPr>
          </a:p>
        </p:txBody>
      </p:sp>
      <p:pic>
        <p:nvPicPr>
          <p:cNvPr id="2050" name="Picture 2" descr="C:\Users\utkin\Desktop\Документы\2025\Бессмертный полк\Уткин Владимир Васильевич_дедушка Уткина О.В.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0648"/>
            <a:ext cx="3027600" cy="43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6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2" name="Рисунок 7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2"/>
          <p:cNvPicPr/>
          <p:nvPr/>
        </p:nvPicPr>
        <p:blipFill>
          <a:blip r:embed="rId3"/>
          <a:stretch/>
        </p:blipFill>
        <p:spPr>
          <a:xfrm rot="5400000">
            <a:off x="-2477520" y="2198520"/>
            <a:ext cx="6877080" cy="247860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5"/>
          <p:cNvPicPr/>
          <p:nvPr/>
        </p:nvPicPr>
        <p:blipFill>
          <a:blip r:embed="rId4"/>
          <a:stretch/>
        </p:blipFill>
        <p:spPr>
          <a:xfrm>
            <a:off x="7803360" y="361080"/>
            <a:ext cx="3575160" cy="5056920"/>
          </a:xfrm>
          <a:prstGeom prst="rect">
            <a:avLst/>
          </a:prstGeom>
          <a:ln w="0">
            <a:noFill/>
          </a:ln>
        </p:spPr>
      </p:pic>
      <p:sp>
        <p:nvSpPr>
          <p:cNvPr id="65" name="TextBox 8"/>
          <p:cNvSpPr/>
          <p:nvPr/>
        </p:nvSpPr>
        <p:spPr>
          <a:xfrm>
            <a:off x="1891080" y="855000"/>
            <a:ext cx="5549400" cy="57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Ветров Василий Иванович, родился 13.01.1924г. в д. Новая Деревня, Износковского района, Смоленской (в н.в. Калужской) области. Когда началась Великая Отечественная война в 1941г. 17-летним подростком тайно попытался сбежать на фронт, но был возвращен матери. В марте 1942г., 18-летним юношей пошел защищать Родину в звании рядового. Воевал на Западном, Белорусском, Центральном и Ленинградском фронтах. При блокировке дота противника 14 августа 1943 г. был тяжело ранен в обе ноги. После лечения в ленинградском военно-полевом госпитале вернулся в строй, участвовал в боях по освобождению блокадного Ленинграда. Впоследствии получил звание  старшего  сержанта, был помощником командира взвода 9 стрелковой роты 536 стрелкового полка 114 Стрелковой Свирской Краснознаменной дивизии. 10 апреля 1944г. при прорыве обороны противника уничтожил 5 немцев и захватил 2 пленных. В этом бою был тяжело контужен и ранен в правую руку. После лечения продолжил служить, окончил войну в Норвегии в октябре 1945г.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За проявленное мужество и отвагу в боях с немецкими захватчиками был представлен к правительственной награде ордену Славы </a:t>
            </a:r>
            <a:r>
              <a:rPr lang="en-US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III</a:t>
            </a: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 Степени. Награжден медалями «За отвагу», «За победу над Германией в Великой Отечественной войне 1941 – 1945 гг.».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4"/>
          <p:cNvSpPr/>
          <p:nvPr/>
        </p:nvSpPr>
        <p:spPr>
          <a:xfrm>
            <a:off x="6095880" y="6195600"/>
            <a:ext cx="6095160" cy="51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Директор 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Зайцева Н.Н.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6"/>
          <p:cNvSpPr/>
          <p:nvPr/>
        </p:nvSpPr>
        <p:spPr>
          <a:xfrm>
            <a:off x="7803360" y="5549400"/>
            <a:ext cx="3575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</a:rPr>
              <a:t>Ветров Василий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Times New Roman"/>
              </a:rPr>
              <a:t>1924-1994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2" name="Рисунок 6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5"/>
          <p:cNvPicPr/>
          <p:nvPr/>
        </p:nvPicPr>
        <p:blipFill>
          <a:blip r:embed="rId3"/>
          <a:stretch/>
        </p:blipFill>
        <p:spPr>
          <a:xfrm>
            <a:off x="1794600" y="987480"/>
            <a:ext cx="8601840" cy="473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9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2"/>
          <p:cNvPicPr/>
          <p:nvPr/>
        </p:nvPicPr>
        <p:blipFill>
          <a:blip r:embed="rId3"/>
          <a:stretch/>
        </p:blipFill>
        <p:spPr>
          <a:xfrm rot="5400000">
            <a:off x="-2482560" y="2203200"/>
            <a:ext cx="6877080" cy="246924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1"/>
          <p:cNvPicPr/>
          <p:nvPr/>
        </p:nvPicPr>
        <p:blipFill>
          <a:blip r:embed="rId4"/>
          <a:stretch/>
        </p:blipFill>
        <p:spPr>
          <a:xfrm>
            <a:off x="8377200" y="390600"/>
            <a:ext cx="3323520" cy="5011200"/>
          </a:xfrm>
          <a:prstGeom prst="rect">
            <a:avLst/>
          </a:prstGeom>
          <a:ln w="0">
            <a:noFill/>
          </a:ln>
        </p:spPr>
      </p:pic>
      <p:sp>
        <p:nvSpPr>
          <p:cNvPr id="72" name="TextBox 6"/>
          <p:cNvSpPr/>
          <p:nvPr/>
        </p:nvSpPr>
        <p:spPr>
          <a:xfrm>
            <a:off x="8377200" y="5451840"/>
            <a:ext cx="332352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Гоголин Николай Иванович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1913 – 1966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8"/>
          <p:cNvSpPr/>
          <p:nvPr/>
        </p:nvSpPr>
        <p:spPr>
          <a:xfrm>
            <a:off x="1819440" y="390600"/>
            <a:ext cx="6066720" cy="625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Гоголин Николай Иванович, родился 15 марта 1913г. в с. Сельская Маза Нижегородской области. До призыва в Красную Армию работал зав. военно-физкультурным отделом РК ВЛКСМ</a:t>
            </a:r>
            <a:r>
              <a:rPr lang="ru-RU" sz="14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,</a:t>
            </a: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 инструктором Горьковского горисполкома.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Был призван в ряды Красной Армии в октябре 1940г., начал службу на Дальнем Востоке в г. Иман. С начала Великой Отечественной войны был на фронте, дошел до г. Праги, закончил службу в июне 1946г.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Дед был заместителем командира стрелкового батальона по политической части. 27 апреля 1945г. около с. Собьешице (Моравия),  удерживаемого фашистами, дед правильно расставил силы комсомольцев и коммунистов и с одной ротой пошел в наступление. Воодушевив своим примером бойцов, он умело совершил обходной маневр и выбил противника из занятого села. Рота, которую возглавлял дед, взяла в плен 15 немецких солдат и офицеров. За этот подвиг дед был представлен к ордену Красной звезды. В представлении на награду было отмечено, что Гоголин Н.И. проводит большую воспитательную работу среди личного состава, особое внимание уделяет идейно-политическому росту молодых коммунистов.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Дед был награжден медалями «За боевые заслуги», «За победу в Великой Отечественной войне 1941-1945 гг.», «За победу над Японией». Также участвовал в боях за овладение г. Вена в составе 761 стрелкового ордена Кутузова полка и награжден медалью «За взятие Вены».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262421"/>
                </a:solidFill>
                <a:latin typeface="Sitka Heading Semibold"/>
                <a:ea typeface="Times New Roman"/>
              </a:rPr>
              <a:t>После войны дед работал на Горьковском металлургическом заводе, был заместителем начальника цеха.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7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6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78" name="TextBox 7"/>
          <p:cNvSpPr/>
          <p:nvPr/>
        </p:nvSpPr>
        <p:spPr>
          <a:xfrm>
            <a:off x="2071080" y="461520"/>
            <a:ext cx="6116760" cy="566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дед, Меер Михелевич (Михаил Михайлович) Файбишевич, родился в марте 1908г. в Белоруссии. Во время службы в действующей армии он сдружился со своим однополчанином и вместе с ним приехал к нему на родину, в г. Горький, там и остался жить.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С началом Великой Отечественной войны деда призвали в армию. Он прошел сборы в Гороховецких военных лагерях, но направили его не на фронт, а в тыл - в г. Куйбышев (ныне Самара), куда был эвакуирован Московский шарикоподшипниковый завод. Мой дед был высококлассным кузнецом, он в прямом смысле этого слова ковал победу в тылу. Вернулся домой он только в 1947г. и продолжал работать кузнецом до самого выхода на пенсию. В 50-х годах ХХ века его избирали депутатом Горьковского городского совета народных депутатов.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Деда не стало в 1988г.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8"/>
          <p:cNvPicPr/>
          <p:nvPr/>
        </p:nvPicPr>
        <p:blipFill>
          <a:blip r:embed="rId4"/>
          <a:srcRect l="2568" b="3609"/>
          <a:stretch/>
        </p:blipFill>
        <p:spPr>
          <a:xfrm>
            <a:off x="8543520" y="524520"/>
            <a:ext cx="2894760" cy="3047400"/>
          </a:xfrm>
          <a:prstGeom prst="rect">
            <a:avLst/>
          </a:prstGeom>
          <a:ln w="9525">
            <a:solidFill>
              <a:srgbClr val="4472C4"/>
            </a:solidFill>
            <a:round/>
          </a:ln>
        </p:spPr>
      </p:pic>
      <p:sp>
        <p:nvSpPr>
          <p:cNvPr id="80" name="TextBox 11"/>
          <p:cNvSpPr/>
          <p:nvPr/>
        </p:nvSpPr>
        <p:spPr>
          <a:xfrm>
            <a:off x="8394120" y="3592440"/>
            <a:ext cx="3108240" cy="107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Calibri"/>
              </a:rPr>
              <a:t>Файбишевич Меер Михелевич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lang="ru-RU" sz="1800" b="1" i="1" strike="noStrike" spc="-1">
                <a:solidFill>
                  <a:srgbClr val="262421"/>
                </a:solidFill>
                <a:latin typeface="Sitka Heading Semibold"/>
                <a:ea typeface="Calibri"/>
              </a:rPr>
              <a:t>1908 – 1988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2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3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9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2"/>
          <p:cNvPicPr/>
          <p:nvPr/>
        </p:nvPicPr>
        <p:blipFill>
          <a:blip r:embed="rId3"/>
          <a:stretch/>
        </p:blipFill>
        <p:spPr>
          <a:xfrm rot="5400000">
            <a:off x="-2147040" y="2147760"/>
            <a:ext cx="6877080" cy="2580480"/>
          </a:xfrm>
          <a:prstGeom prst="rect">
            <a:avLst/>
          </a:prstGeom>
          <a:ln w="0">
            <a:noFill/>
          </a:ln>
        </p:spPr>
      </p:pic>
      <p:pic>
        <p:nvPicPr>
          <p:cNvPr id="85" name="Picutre 1"/>
          <p:cNvPicPr/>
          <p:nvPr/>
        </p:nvPicPr>
        <p:blipFill>
          <a:blip r:embed="rId4"/>
          <a:stretch/>
        </p:blipFill>
        <p:spPr>
          <a:xfrm>
            <a:off x="7611840" y="302400"/>
            <a:ext cx="3945960" cy="5040720"/>
          </a:xfrm>
          <a:prstGeom prst="rect">
            <a:avLst/>
          </a:prstGeom>
          <a:ln w="0">
            <a:noFill/>
          </a:ln>
        </p:spPr>
      </p:pic>
      <p:sp>
        <p:nvSpPr>
          <p:cNvPr id="86" name="TextBox 8"/>
          <p:cNvSpPr/>
          <p:nvPr/>
        </p:nvSpPr>
        <p:spPr>
          <a:xfrm>
            <a:off x="7611840" y="5407920"/>
            <a:ext cx="3945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Гончаров Виталий Иванович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 1925–1997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0"/>
          <p:cNvSpPr/>
          <p:nvPr/>
        </p:nvSpPr>
        <p:spPr>
          <a:xfrm>
            <a:off x="1866960" y="302400"/>
            <a:ext cx="5110560" cy="38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Мой отец, Гончаров Виталий Иванович, во время Великой Отечественной Войны был инженером-подполковником 169 ОСНАЗ, служил на Украинском фронте.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За боевые подвиги был награжден м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едалями «За победу над Германией в Великой Отечественной войне 1941–1945 гг.», </a:t>
            </a:r>
            <a:r>
              <a:rPr lang="ru-RU" sz="1800" b="0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«За боевые заслуги», </a:t>
            </a: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30 лет Советской Армии и Флота.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2"/>
          <p:cNvSpPr/>
          <p:nvPr/>
        </p:nvSpPr>
        <p:spPr>
          <a:xfrm>
            <a:off x="6543720" y="6118560"/>
            <a:ext cx="5647680" cy="86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Специалист по патентоведению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Флехнер Т.В.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20016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"/>
          <p:cNvPicPr/>
          <p:nvPr/>
        </p:nvPicPr>
        <p:blipFill>
          <a:blip r:embed="rId4"/>
          <a:stretch/>
        </p:blipFill>
        <p:spPr>
          <a:xfrm>
            <a:off x="8562960" y="200160"/>
            <a:ext cx="3056760" cy="5194800"/>
          </a:xfrm>
          <a:prstGeom prst="rect">
            <a:avLst/>
          </a:prstGeom>
          <a:ln w="0">
            <a:noFill/>
          </a:ln>
        </p:spPr>
      </p:pic>
      <p:sp>
        <p:nvSpPr>
          <p:cNvPr id="93" name="TextBox 6"/>
          <p:cNvSpPr/>
          <p:nvPr/>
        </p:nvSpPr>
        <p:spPr>
          <a:xfrm>
            <a:off x="8249760" y="5408280"/>
            <a:ext cx="36831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1001"/>
              </a:spcAft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Комаров Вячеслав Сергеевич 1908-1984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8"/>
          <p:cNvSpPr/>
          <p:nvPr/>
        </p:nvSpPr>
        <p:spPr>
          <a:xfrm>
            <a:off x="2238480" y="408240"/>
            <a:ext cx="6171480" cy="62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Комаров Вячеслав Сергеевич, был майором интендантской службы.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В санитарных учреждениях Красной Армии работал с 1936г. Перед войной работал в должности начальника вещевого отделения госпиталя. С началом Великой Отечественной войны был переведен в Управление местного эвакуационного пункта 8 на должность помощника начальника отдела снабжения – начальника вещевого отделения.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Местный эвакуационный пункт 8 находился в составе действующей армии в период с 18 июля 1941г. по 9 мая 1945г.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Sitka Heading Semibold"/>
                <a:ea typeface="Calibri"/>
              </a:rPr>
              <a:t>На управление МЭП возлагались задачи по организации медицинской эвакуации раненых и больных, проведению военно-врачебной экспертизы, обеспечению находящихся на лечении в эвакогоспиталях военнослужащих продовольствием, вещевым имуществом, денежным довольствием и воинскими документами.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За боевые заслуги был награжден медалями «За победу над Германией в Великой Отечественной войне 1941–1945 гг.», орденом Красной Звезды, орденом Красного Знамени и орденом Ленина.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10"/>
          <p:cNvSpPr/>
          <p:nvPr/>
        </p:nvSpPr>
        <p:spPr>
          <a:xfrm>
            <a:off x="5943600" y="6140520"/>
            <a:ext cx="60951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7" name="Рисунок 4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2"/>
          <p:cNvPicPr/>
          <p:nvPr/>
        </p:nvPicPr>
        <p:blipFill>
          <a:blip r:embed="rId3"/>
          <a:stretch/>
        </p:blipFill>
        <p:spPr>
          <a:xfrm rot="5400000">
            <a:off x="-2161800" y="21420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1"/>
          <p:cNvPicPr/>
          <p:nvPr/>
        </p:nvPicPr>
        <p:blipFill>
          <a:blip r:embed="rId4"/>
          <a:stretch/>
        </p:blipFill>
        <p:spPr>
          <a:xfrm>
            <a:off x="8188560" y="307080"/>
            <a:ext cx="3342600" cy="4991400"/>
          </a:xfrm>
          <a:prstGeom prst="rect">
            <a:avLst/>
          </a:prstGeom>
          <a:ln w="0">
            <a:noFill/>
          </a:ln>
        </p:spPr>
      </p:pic>
      <p:sp>
        <p:nvSpPr>
          <p:cNvPr id="100" name="TextBox 6"/>
          <p:cNvSpPr/>
          <p:nvPr/>
        </p:nvSpPr>
        <p:spPr>
          <a:xfrm>
            <a:off x="5958000" y="6213240"/>
            <a:ext cx="623340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8"/>
          <p:cNvSpPr/>
          <p:nvPr/>
        </p:nvSpPr>
        <p:spPr>
          <a:xfrm>
            <a:off x="7886520" y="5381640"/>
            <a:ext cx="394704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Кондратьев Федор Степанович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itka Heading Semibold"/>
                <a:ea typeface="Times New Roman"/>
              </a:rPr>
              <a:t> 1913-</a:t>
            </a: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Times New Roman"/>
              </a:rPr>
              <a:t>2000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"/>
          <p:cNvSpPr/>
          <p:nvPr/>
        </p:nvSpPr>
        <p:spPr>
          <a:xfrm>
            <a:off x="2065680" y="692640"/>
            <a:ext cx="5650560" cy="324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Кондратьев Федор Степанович, был подполковником технической службы. Во время Великой Отечественной войны служил танкистом. Принимал участие в  битве на Курской Дуге.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медалями «За оборону Москвы» и «За победу над Германией в Великой Отечественной войне 1941–1945 гг.», «За боевые заслуги», орденом Красной Звезды и орденом Красного Знамени.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4" name="Рисунок 1"/>
          <p:cNvPicPr/>
          <p:nvPr/>
        </p:nvPicPr>
        <p:blipFill>
          <a:blip r:embed="rId2">
            <a:alphaModFix amt="20000"/>
          </a:blip>
          <a:srcRect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2"/>
          <p:cNvPicPr/>
          <p:nvPr/>
        </p:nvPicPr>
        <p:blipFill>
          <a:blip r:embed="rId3"/>
          <a:stretch/>
        </p:blipFill>
        <p:spPr>
          <a:xfrm rot="5400000">
            <a:off x="-2169360" y="2180520"/>
            <a:ext cx="6877080" cy="2535840"/>
          </a:xfrm>
          <a:prstGeom prst="rect">
            <a:avLst/>
          </a:prstGeom>
          <a:ln w="0">
            <a:noFill/>
          </a:ln>
        </p:spPr>
      </p:pic>
      <p:sp>
        <p:nvSpPr>
          <p:cNvPr id="106" name="TextBox 5"/>
          <p:cNvSpPr/>
          <p:nvPr/>
        </p:nvSpPr>
        <p:spPr>
          <a:xfrm>
            <a:off x="2115720" y="694800"/>
            <a:ext cx="524808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Мой отец, Саттаров Барий Гильманович, рядовым солдатом о пошёл на войну в июне 1941г. После краткого обучения военному делу, в составе пехотной дивизии был отправлен на фронт, участвовал в защите Сталинграда.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Имеет многочисленные награды: орден и медали. Во время войны помимо многочисленных легких ранений, контузий, в 1943г. получил тяжелую травму позвоночника и был комиссован.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После войны получил экономическое образование</a:t>
            </a:r>
            <a:r>
              <a:rPr lang="ru-RU" sz="1800" b="0" strike="noStrike" spc="-1">
                <a:solidFill>
                  <a:schemeClr val="dk1"/>
                </a:solidFill>
                <a:latin typeface="Times New Roman"/>
                <a:ea typeface="Arial Unicode MS"/>
              </a:rPr>
              <a:t>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4"/>
          <a:stretch/>
        </p:blipFill>
        <p:spPr>
          <a:xfrm>
            <a:off x="7905240" y="515160"/>
            <a:ext cx="3540960" cy="487980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7905240" y="5427000"/>
            <a:ext cx="3540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Саттаров Барий Гильманович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i="1" strike="noStrike" spc="-1">
                <a:solidFill>
                  <a:schemeClr val="dk1"/>
                </a:solidFill>
                <a:latin typeface="Sitka Heading Semibold"/>
                <a:ea typeface="Arial Unicode MS"/>
              </a:rPr>
              <a:t>1914 – 1993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9"/>
          <p:cNvSpPr/>
          <p:nvPr/>
        </p:nvSpPr>
        <p:spPr>
          <a:xfrm>
            <a:off x="5884560" y="625284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333333"/>
                </a:solidFill>
                <a:latin typeface="Sitka Heading Semibold"/>
              </a:rPr>
              <a:t>с.н.с. лаборатории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микробиологии </a:t>
            </a:r>
            <a:r>
              <a:rPr lang="ru-RU" sz="12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Ермолина Г.Б.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4343</Words>
  <Application>Microsoft Office PowerPoint</Application>
  <PresentationFormat>Произвольный</PresentationFormat>
  <Paragraphs>167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Уткин Олег</cp:lastModifiedBy>
  <cp:revision>33</cp:revision>
  <dcterms:created xsi:type="dcterms:W3CDTF">2025-04-23T17:45:17Z</dcterms:created>
  <dcterms:modified xsi:type="dcterms:W3CDTF">2025-04-30T11:56:07Z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28</vt:i4>
  </property>
</Properties>
</file>